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</p:sldMasterIdLst>
  <p:notesMasterIdLst>
    <p:notesMasterId r:id="rId33"/>
  </p:notesMasterIdLst>
  <p:sldIdLst>
    <p:sldId id="256" r:id="rId2"/>
    <p:sldId id="1662" r:id="rId3"/>
    <p:sldId id="381" r:id="rId4"/>
    <p:sldId id="1614" r:id="rId5"/>
    <p:sldId id="1613" r:id="rId6"/>
    <p:sldId id="1615" r:id="rId7"/>
    <p:sldId id="1616" r:id="rId8"/>
    <p:sldId id="387" r:id="rId9"/>
    <p:sldId id="1659" r:id="rId10"/>
    <p:sldId id="1671" r:id="rId11"/>
    <p:sldId id="420" r:id="rId12"/>
    <p:sldId id="407" r:id="rId13"/>
    <p:sldId id="393" r:id="rId14"/>
    <p:sldId id="395" r:id="rId15"/>
    <p:sldId id="397" r:id="rId16"/>
    <p:sldId id="384" r:id="rId17"/>
    <p:sldId id="385" r:id="rId18"/>
    <p:sldId id="1600" r:id="rId19"/>
    <p:sldId id="389" r:id="rId20"/>
    <p:sldId id="403" r:id="rId21"/>
    <p:sldId id="417" r:id="rId22"/>
    <p:sldId id="1612" r:id="rId23"/>
    <p:sldId id="1672" r:id="rId24"/>
    <p:sldId id="1596" r:id="rId25"/>
    <p:sldId id="1598" r:id="rId26"/>
    <p:sldId id="418" r:id="rId27"/>
    <p:sldId id="1597" r:id="rId28"/>
    <p:sldId id="419" r:id="rId29"/>
    <p:sldId id="1663" r:id="rId30"/>
    <p:sldId id="405" r:id="rId31"/>
    <p:sldId id="1592" r:id="rId32"/>
  </p:sldIdLst>
  <p:sldSz cx="9144000" cy="6858000" type="screen4x3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Verdana" panose="020B060403050404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33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77" autoAdjust="0"/>
    <p:restoredTop sz="94690" autoAdjust="0"/>
  </p:normalViewPr>
  <p:slideViewPr>
    <p:cSldViewPr>
      <p:cViewPr varScale="1">
        <p:scale>
          <a:sx n="63" d="100"/>
          <a:sy n="63" d="100"/>
        </p:scale>
        <p:origin x="108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503457C-7E4B-4E51-8B4D-B055FE57F507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7B8A4911-B5BA-4E3C-A454-B543ADF2E2CF}">
      <dgm:prSet phldrT="[文本]" custT="1"/>
      <dgm:spPr/>
      <dgm:t>
        <a:bodyPr/>
        <a:lstStyle/>
        <a:p>
          <a:r>
            <a:rPr lang="zh-CN" altLang="en-US" sz="3600" dirty="0">
              <a:latin typeface="隶书" pitchFamily="49" charset="-122"/>
              <a:ea typeface="隶书" pitchFamily="49" charset="-122"/>
            </a:rPr>
            <a:t>工程技术</a:t>
          </a:r>
        </a:p>
      </dgm:t>
    </dgm:pt>
    <dgm:pt modelId="{2AD7167F-C39E-405D-944C-CC79B26FADDB}" type="parTrans" cxnId="{0EF745A7-E5AD-421C-A333-43FA9E4ED426}">
      <dgm:prSet/>
      <dgm:spPr/>
      <dgm:t>
        <a:bodyPr/>
        <a:lstStyle/>
        <a:p>
          <a:endParaRPr lang="zh-CN" altLang="en-US"/>
        </a:p>
      </dgm:t>
    </dgm:pt>
    <dgm:pt modelId="{4157516A-2A52-4BAC-BFD9-2C0581B187D2}" type="sibTrans" cxnId="{0EF745A7-E5AD-421C-A333-43FA9E4ED426}">
      <dgm:prSet/>
      <dgm:spPr/>
      <dgm:t>
        <a:bodyPr/>
        <a:lstStyle/>
        <a:p>
          <a:endParaRPr lang="zh-CN" altLang="en-US"/>
        </a:p>
      </dgm:t>
    </dgm:pt>
    <dgm:pt modelId="{5283D4DD-A760-43B5-BF8F-A45E62F69782}">
      <dgm:prSet phldrT="[文本]" custT="1"/>
      <dgm:spPr/>
      <dgm:t>
        <a:bodyPr/>
        <a:lstStyle/>
        <a:p>
          <a:r>
            <a:rPr lang="zh-CN" altLang="en-US" sz="3600" dirty="0">
              <a:latin typeface="隶书" pitchFamily="49" charset="-122"/>
              <a:ea typeface="隶书" pitchFamily="49" charset="-122"/>
            </a:rPr>
            <a:t>工程科学</a:t>
          </a:r>
        </a:p>
      </dgm:t>
    </dgm:pt>
    <dgm:pt modelId="{7DCC5331-0BBE-4F30-B2DE-95B950C16204}" type="parTrans" cxnId="{0382B900-32E4-4EED-9A2F-DA598245B3B3}">
      <dgm:prSet/>
      <dgm:spPr/>
      <dgm:t>
        <a:bodyPr/>
        <a:lstStyle/>
        <a:p>
          <a:endParaRPr lang="zh-CN" altLang="en-US"/>
        </a:p>
      </dgm:t>
    </dgm:pt>
    <dgm:pt modelId="{DCF0E597-9BAD-42DE-A190-26B990F81C72}" type="sibTrans" cxnId="{0382B900-32E4-4EED-9A2F-DA598245B3B3}">
      <dgm:prSet/>
      <dgm:spPr/>
      <dgm:t>
        <a:bodyPr/>
        <a:lstStyle/>
        <a:p>
          <a:endParaRPr lang="zh-CN" altLang="en-US"/>
        </a:p>
      </dgm:t>
    </dgm:pt>
    <dgm:pt modelId="{241C5E8C-22BE-48FE-9C3E-E01357AC9EB0}">
      <dgm:prSet phldrT="[文本]" custT="1"/>
      <dgm:spPr/>
      <dgm:t>
        <a:bodyPr/>
        <a:lstStyle/>
        <a:p>
          <a:r>
            <a:rPr lang="zh-CN" altLang="en-US" sz="3600" dirty="0">
              <a:latin typeface="隶书" pitchFamily="49" charset="-122"/>
              <a:ea typeface="隶书" pitchFamily="49" charset="-122"/>
            </a:rPr>
            <a:t>复杂工程问题 </a:t>
          </a:r>
          <a:r>
            <a:rPr lang="zh-CN" altLang="en-US" sz="2800" dirty="0">
              <a:latin typeface="隶书" pitchFamily="49" charset="-122"/>
              <a:ea typeface="隶书" pitchFamily="49" charset="-122"/>
            </a:rPr>
            <a:t>大工程背景下的工程教育</a:t>
          </a:r>
        </a:p>
      </dgm:t>
    </dgm:pt>
    <dgm:pt modelId="{FB39E5CF-6F68-4F7A-A7B1-B3D213245A13}" type="parTrans" cxnId="{A842BF1D-C979-4F31-8566-A2CAC1141B1D}">
      <dgm:prSet/>
      <dgm:spPr/>
      <dgm:t>
        <a:bodyPr/>
        <a:lstStyle/>
        <a:p>
          <a:endParaRPr lang="zh-CN" altLang="en-US"/>
        </a:p>
      </dgm:t>
    </dgm:pt>
    <dgm:pt modelId="{07F1CFDC-8E92-4B80-825C-84C01BE14945}" type="sibTrans" cxnId="{A842BF1D-C979-4F31-8566-A2CAC1141B1D}">
      <dgm:prSet/>
      <dgm:spPr/>
      <dgm:t>
        <a:bodyPr/>
        <a:lstStyle/>
        <a:p>
          <a:endParaRPr lang="zh-CN" altLang="en-US"/>
        </a:p>
      </dgm:t>
    </dgm:pt>
    <dgm:pt modelId="{64345821-DEA8-448C-8531-8D8FE315D19F}" type="pres">
      <dgm:prSet presAssocID="{8503457C-7E4B-4E51-8B4D-B055FE57F507}" presName="arrowDiagram" presStyleCnt="0">
        <dgm:presLayoutVars>
          <dgm:chMax val="5"/>
          <dgm:dir/>
          <dgm:resizeHandles val="exact"/>
        </dgm:presLayoutVars>
      </dgm:prSet>
      <dgm:spPr/>
    </dgm:pt>
    <dgm:pt modelId="{E1E34A5C-4077-478A-97CB-F723FB40E9B9}" type="pres">
      <dgm:prSet presAssocID="{8503457C-7E4B-4E51-8B4D-B055FE57F507}" presName="arrow" presStyleLbl="bgShp" presStyleIdx="0" presStyleCnt="1" custScaleX="110963" custScaleY="100000" custLinFactNeighborX="27574" custLinFactNeighborY="-8971"/>
      <dgm:spPr/>
    </dgm:pt>
    <dgm:pt modelId="{26E4DCA8-8327-47FB-8773-1C10AF573FC6}" type="pres">
      <dgm:prSet presAssocID="{8503457C-7E4B-4E51-8B4D-B055FE57F507}" presName="arrowDiagram3" presStyleCnt="0"/>
      <dgm:spPr/>
    </dgm:pt>
    <dgm:pt modelId="{39DAB83F-316C-439F-9E1E-6BDB483F4270}" type="pres">
      <dgm:prSet presAssocID="{7B8A4911-B5BA-4E3C-A454-B543ADF2E2CF}" presName="bullet3a" presStyleLbl="node1" presStyleIdx="0" presStyleCnt="3"/>
      <dgm:spPr/>
    </dgm:pt>
    <dgm:pt modelId="{3F472B07-BC54-40CD-B713-9803EACB1452}" type="pres">
      <dgm:prSet presAssocID="{7B8A4911-B5BA-4E3C-A454-B543ADF2E2CF}" presName="textBox3a" presStyleLbl="revTx" presStyleIdx="0" presStyleCnt="3" custScaleX="198954" custLinFactNeighborX="-6696" custLinFactNeighborY="24309">
        <dgm:presLayoutVars>
          <dgm:bulletEnabled val="1"/>
        </dgm:presLayoutVars>
      </dgm:prSet>
      <dgm:spPr/>
    </dgm:pt>
    <dgm:pt modelId="{0B309EB2-F49D-4D92-A073-20F833484F0E}" type="pres">
      <dgm:prSet presAssocID="{5283D4DD-A760-43B5-BF8F-A45E62F69782}" presName="bullet3b" presStyleLbl="node1" presStyleIdx="1" presStyleCnt="3"/>
      <dgm:spPr/>
    </dgm:pt>
    <dgm:pt modelId="{B7156CF5-03AB-40CB-97AE-1F880C6039BA}" type="pres">
      <dgm:prSet presAssocID="{5283D4DD-A760-43B5-BF8F-A45E62F69782}" presName="textBox3b" presStyleLbl="revTx" presStyleIdx="1" presStyleCnt="3" custScaleX="288663" custScaleY="81333">
        <dgm:presLayoutVars>
          <dgm:bulletEnabled val="1"/>
        </dgm:presLayoutVars>
      </dgm:prSet>
      <dgm:spPr/>
    </dgm:pt>
    <dgm:pt modelId="{F3D5C1F8-B2E1-493B-852B-BD36E604ADD3}" type="pres">
      <dgm:prSet presAssocID="{241C5E8C-22BE-48FE-9C3E-E01357AC9EB0}" presName="bullet3c" presStyleLbl="node1" presStyleIdx="2" presStyleCnt="3"/>
      <dgm:spPr/>
    </dgm:pt>
    <dgm:pt modelId="{6C6B8617-FE30-499B-9D04-FC419E9A6991}" type="pres">
      <dgm:prSet presAssocID="{241C5E8C-22BE-48FE-9C3E-E01357AC9EB0}" presName="textBox3c" presStyleLbl="revTx" presStyleIdx="2" presStyleCnt="3" custScaleX="462345" custScaleY="20865" custLinFactNeighborX="-10989" custLinFactNeighborY="-42385">
        <dgm:presLayoutVars>
          <dgm:bulletEnabled val="1"/>
        </dgm:presLayoutVars>
      </dgm:prSet>
      <dgm:spPr/>
    </dgm:pt>
  </dgm:ptLst>
  <dgm:cxnLst>
    <dgm:cxn modelId="{0382B900-32E4-4EED-9A2F-DA598245B3B3}" srcId="{8503457C-7E4B-4E51-8B4D-B055FE57F507}" destId="{5283D4DD-A760-43B5-BF8F-A45E62F69782}" srcOrd="1" destOrd="0" parTransId="{7DCC5331-0BBE-4F30-B2DE-95B950C16204}" sibTransId="{DCF0E597-9BAD-42DE-A190-26B990F81C72}"/>
    <dgm:cxn modelId="{CAFFD617-1606-4341-A38F-349758A8224E}" type="presOf" srcId="{241C5E8C-22BE-48FE-9C3E-E01357AC9EB0}" destId="{6C6B8617-FE30-499B-9D04-FC419E9A6991}" srcOrd="0" destOrd="0" presId="urn:microsoft.com/office/officeart/2005/8/layout/arrow2"/>
    <dgm:cxn modelId="{A842BF1D-C979-4F31-8566-A2CAC1141B1D}" srcId="{8503457C-7E4B-4E51-8B4D-B055FE57F507}" destId="{241C5E8C-22BE-48FE-9C3E-E01357AC9EB0}" srcOrd="2" destOrd="0" parTransId="{FB39E5CF-6F68-4F7A-A7B1-B3D213245A13}" sibTransId="{07F1CFDC-8E92-4B80-825C-84C01BE14945}"/>
    <dgm:cxn modelId="{8E5A4F3D-F09B-4CB1-9983-DEBD7EA36829}" type="presOf" srcId="{7B8A4911-B5BA-4E3C-A454-B543ADF2E2CF}" destId="{3F472B07-BC54-40CD-B713-9803EACB1452}" srcOrd="0" destOrd="0" presId="urn:microsoft.com/office/officeart/2005/8/layout/arrow2"/>
    <dgm:cxn modelId="{037E2CA6-8533-4FD6-A7D2-4AA56407C51D}" type="presOf" srcId="{8503457C-7E4B-4E51-8B4D-B055FE57F507}" destId="{64345821-DEA8-448C-8531-8D8FE315D19F}" srcOrd="0" destOrd="0" presId="urn:microsoft.com/office/officeart/2005/8/layout/arrow2"/>
    <dgm:cxn modelId="{0EF745A7-E5AD-421C-A333-43FA9E4ED426}" srcId="{8503457C-7E4B-4E51-8B4D-B055FE57F507}" destId="{7B8A4911-B5BA-4E3C-A454-B543ADF2E2CF}" srcOrd="0" destOrd="0" parTransId="{2AD7167F-C39E-405D-944C-CC79B26FADDB}" sibTransId="{4157516A-2A52-4BAC-BFD9-2C0581B187D2}"/>
    <dgm:cxn modelId="{6F69C9C1-9698-4482-B3AC-5C9ED64BF13E}" type="presOf" srcId="{5283D4DD-A760-43B5-BF8F-A45E62F69782}" destId="{B7156CF5-03AB-40CB-97AE-1F880C6039BA}" srcOrd="0" destOrd="0" presId="urn:microsoft.com/office/officeart/2005/8/layout/arrow2"/>
    <dgm:cxn modelId="{1D1EF37A-8570-498F-872A-736EE6CD803D}" type="presParOf" srcId="{64345821-DEA8-448C-8531-8D8FE315D19F}" destId="{E1E34A5C-4077-478A-97CB-F723FB40E9B9}" srcOrd="0" destOrd="0" presId="urn:microsoft.com/office/officeart/2005/8/layout/arrow2"/>
    <dgm:cxn modelId="{A6D34253-B485-48A8-8CCE-44871D8A1912}" type="presParOf" srcId="{64345821-DEA8-448C-8531-8D8FE315D19F}" destId="{26E4DCA8-8327-47FB-8773-1C10AF573FC6}" srcOrd="1" destOrd="0" presId="urn:microsoft.com/office/officeart/2005/8/layout/arrow2"/>
    <dgm:cxn modelId="{9E2D998A-A7D0-4A03-82E9-F429B32B5652}" type="presParOf" srcId="{26E4DCA8-8327-47FB-8773-1C10AF573FC6}" destId="{39DAB83F-316C-439F-9E1E-6BDB483F4270}" srcOrd="0" destOrd="0" presId="urn:microsoft.com/office/officeart/2005/8/layout/arrow2"/>
    <dgm:cxn modelId="{95807953-A892-4872-92FE-872270CBFA03}" type="presParOf" srcId="{26E4DCA8-8327-47FB-8773-1C10AF573FC6}" destId="{3F472B07-BC54-40CD-B713-9803EACB1452}" srcOrd="1" destOrd="0" presId="urn:microsoft.com/office/officeart/2005/8/layout/arrow2"/>
    <dgm:cxn modelId="{F2A23AB4-C1DE-49BD-A185-A0E46D00B47A}" type="presParOf" srcId="{26E4DCA8-8327-47FB-8773-1C10AF573FC6}" destId="{0B309EB2-F49D-4D92-A073-20F833484F0E}" srcOrd="2" destOrd="0" presId="urn:microsoft.com/office/officeart/2005/8/layout/arrow2"/>
    <dgm:cxn modelId="{51A615A1-44D0-47F8-B796-45096F694D23}" type="presParOf" srcId="{26E4DCA8-8327-47FB-8773-1C10AF573FC6}" destId="{B7156CF5-03AB-40CB-97AE-1F880C6039BA}" srcOrd="3" destOrd="0" presId="urn:microsoft.com/office/officeart/2005/8/layout/arrow2"/>
    <dgm:cxn modelId="{1A200665-3421-48DE-B731-A00DE846C228}" type="presParOf" srcId="{26E4DCA8-8327-47FB-8773-1C10AF573FC6}" destId="{F3D5C1F8-B2E1-493B-852B-BD36E604ADD3}" srcOrd="4" destOrd="0" presId="urn:microsoft.com/office/officeart/2005/8/layout/arrow2"/>
    <dgm:cxn modelId="{33250FEE-1D59-4CA3-A71B-912A52F26085}" type="presParOf" srcId="{26E4DCA8-8327-47FB-8773-1C10AF573FC6}" destId="{6C6B8617-FE30-499B-9D04-FC419E9A6991}" srcOrd="5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E34A5C-4077-478A-97CB-F723FB40E9B9}">
      <dsp:nvSpPr>
        <dsp:cNvPr id="0" name=""/>
        <dsp:cNvSpPr/>
      </dsp:nvSpPr>
      <dsp:spPr>
        <a:xfrm>
          <a:off x="-20" y="0"/>
          <a:ext cx="7215258" cy="4064000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DAB83F-316C-439F-9E1E-6BDB483F4270}">
      <dsp:nvSpPr>
        <dsp:cNvPr id="0" name=""/>
        <dsp:cNvSpPr/>
      </dsp:nvSpPr>
      <dsp:spPr>
        <a:xfrm>
          <a:off x="255635" y="2804972"/>
          <a:ext cx="169062" cy="1690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472B07-BC54-40CD-B713-9803EACB1452}">
      <dsp:nvSpPr>
        <dsp:cNvPr id="0" name=""/>
        <dsp:cNvSpPr/>
      </dsp:nvSpPr>
      <dsp:spPr>
        <a:xfrm>
          <a:off x="-409439" y="2889504"/>
          <a:ext cx="3014270" cy="11744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9583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隶书" pitchFamily="49" charset="-122"/>
              <a:ea typeface="隶书" pitchFamily="49" charset="-122"/>
            </a:rPr>
            <a:t>工程技术</a:t>
          </a:r>
        </a:p>
      </dsp:txBody>
      <dsp:txXfrm>
        <a:off x="-409439" y="2889504"/>
        <a:ext cx="3014270" cy="1174496"/>
      </dsp:txXfrm>
    </dsp:sp>
    <dsp:sp modelId="{0B309EB2-F49D-4D92-A073-20F833484F0E}">
      <dsp:nvSpPr>
        <dsp:cNvPr id="0" name=""/>
        <dsp:cNvSpPr/>
      </dsp:nvSpPr>
      <dsp:spPr>
        <a:xfrm>
          <a:off x="1747935" y="1700377"/>
          <a:ext cx="305612" cy="3056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156CF5-03AB-40CB-97AE-1F880C6039BA}">
      <dsp:nvSpPr>
        <dsp:cNvPr id="0" name=""/>
        <dsp:cNvSpPr/>
      </dsp:nvSpPr>
      <dsp:spPr>
        <a:xfrm>
          <a:off x="428627" y="2059530"/>
          <a:ext cx="4504805" cy="179812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1938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隶书" pitchFamily="49" charset="-122"/>
              <a:ea typeface="隶书" pitchFamily="49" charset="-122"/>
            </a:rPr>
            <a:t>工程科学</a:t>
          </a:r>
        </a:p>
      </dsp:txBody>
      <dsp:txXfrm>
        <a:off x="428627" y="2059530"/>
        <a:ext cx="4504805" cy="1798122"/>
      </dsp:txXfrm>
    </dsp:sp>
    <dsp:sp modelId="{F3D5C1F8-B2E1-493B-852B-BD36E604ADD3}">
      <dsp:nvSpPr>
        <dsp:cNvPr id="0" name=""/>
        <dsp:cNvSpPr/>
      </dsp:nvSpPr>
      <dsp:spPr>
        <a:xfrm>
          <a:off x="3542598" y="1028191"/>
          <a:ext cx="422656" cy="42265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6B8617-FE30-499B-9D04-FC419E9A6991}">
      <dsp:nvSpPr>
        <dsp:cNvPr id="0" name=""/>
        <dsp:cNvSpPr/>
      </dsp:nvSpPr>
      <dsp:spPr>
        <a:xfrm>
          <a:off x="755100" y="1159940"/>
          <a:ext cx="7215245" cy="58932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3957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>
              <a:latin typeface="隶书" pitchFamily="49" charset="-122"/>
              <a:ea typeface="隶书" pitchFamily="49" charset="-122"/>
            </a:rPr>
            <a:t>复杂工程问题 </a:t>
          </a:r>
          <a:r>
            <a:rPr lang="zh-CN" altLang="en-US" sz="2800" kern="1200" dirty="0">
              <a:latin typeface="隶书" pitchFamily="49" charset="-122"/>
              <a:ea typeface="隶书" pitchFamily="49" charset="-122"/>
            </a:rPr>
            <a:t>大工程背景下的工程教育</a:t>
          </a:r>
        </a:p>
      </dsp:txBody>
      <dsp:txXfrm>
        <a:off x="755100" y="1159940"/>
        <a:ext cx="7215245" cy="58932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81E610-F79F-476C-9B8C-F39FBA2B7ECA}" type="datetimeFigureOut">
              <a:rPr lang="zh-CN" altLang="en-US" smtClean="0"/>
              <a:t>2020/10/2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44B828-7E7A-4AB1-A262-015AE1E78D8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9426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这些客体可以是物质的，也可以是非物质的。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4B828-7E7A-4AB1-A262-015AE1E78D8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91802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D7727C6D-C8BD-4D5C-B464-7762DA0DF56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5363" y="763588"/>
            <a:ext cx="5116512" cy="3836987"/>
          </a:xfrm>
          <a:ln/>
        </p:spPr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CCA212AD-2667-4B7F-A266-A288F4055E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zh-CN" altLang="en-US" b="1"/>
              <a:t>在多介质复合污染机制与控制方面，我们基于气溶胶化学过程，</a:t>
            </a:r>
            <a:r>
              <a:rPr kumimoji="0" lang="zh-CN" altLang="en-US" b="1">
                <a:solidFill>
                  <a:srgbClr val="FF0000"/>
                </a:solidFill>
              </a:rPr>
              <a:t>发现二次颗粒物成因；基于臭氧化学过程，</a:t>
            </a:r>
            <a:r>
              <a:rPr kumimoji="0" lang="zh-CN" altLang="en-US" b="1">
                <a:solidFill>
                  <a:srgbClr val="FF0000"/>
                </a:solidFill>
                <a:sym typeface="Symbol" panose="05050102010706020507" pitchFamily="18" charset="2"/>
              </a:rPr>
              <a:t>揭示光化学二次污染新机制；基于土壤化学过程，阐明了硫</a:t>
            </a:r>
            <a:r>
              <a:rPr kumimoji="0" lang="en-US" altLang="zh-CN" b="1">
                <a:solidFill>
                  <a:srgbClr val="FF0000"/>
                </a:solidFill>
                <a:sym typeface="Symbol" panose="05050102010706020507" pitchFamily="18" charset="2"/>
              </a:rPr>
              <a:t>/</a:t>
            </a:r>
            <a:r>
              <a:rPr kumimoji="0" lang="zh-CN" altLang="en-US" b="1">
                <a:solidFill>
                  <a:srgbClr val="FF0000"/>
                </a:solidFill>
                <a:sym typeface="Symbol" panose="05050102010706020507" pitchFamily="18" charset="2"/>
              </a:rPr>
              <a:t>氮沉降与土壤酸化新机制。</a:t>
            </a:r>
            <a:endParaRPr kumimoji="0" lang="en-US" altLang="zh-CN" b="1">
              <a:solidFill>
                <a:srgbClr val="FF0000"/>
              </a:solidFill>
            </a:endParaRPr>
          </a:p>
          <a:p>
            <a:endParaRPr kumimoji="0" lang="en-US" altLang="zh-CN" b="1">
              <a:solidFill>
                <a:srgbClr val="FF0000"/>
              </a:solidFill>
              <a:sym typeface="Symbol" panose="05050102010706020507" pitchFamily="18" charset="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类环境和自然环境最主要的差别在于主体的不同：人类环境的主体是具有复杂精神世界和智力活动的人；自然环境的主体是自然界的事物（包括人的生物属性在内），不存在复杂的智力活动和精神世界。自然环境中的主体和客体在纯粹自然规律的作用下，自组织地运动变化着。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类环境则不一样，除了人类生存的自然环境以外，主体——人类可以“有意识”地规范自身的行为、“有意识”地改造客体世界，通过智力活动创造出人工物品、人工环境以及其它自然界本身不能自发形成的事物。所以，人类环境的范围要大得多，除自然环境以外，还包括人类通过劳动创造的人工环境（如城市、住房、工厂、火车、潜艇、航天飞机、社会、文化、经济、伦理等等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4B828-7E7A-4AB1-A262-015AE1E78D8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8296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）国际社会缔结环境相关的国际条约和其他协定</a:t>
            </a:r>
            <a:r>
              <a:rPr lang="en-US" altLang="zh-CN" dirty="0"/>
              <a:t>500</a:t>
            </a:r>
            <a:r>
              <a:rPr lang="zh-CN" altLang="en-US" dirty="0"/>
              <a:t>余个，其中区域性条约</a:t>
            </a:r>
            <a:r>
              <a:rPr lang="en-US" altLang="zh-CN" dirty="0"/>
              <a:t>/</a:t>
            </a:r>
            <a:r>
              <a:rPr lang="zh-CN" altLang="en-US" dirty="0"/>
              <a:t>协定</a:t>
            </a:r>
            <a:r>
              <a:rPr lang="en-US" altLang="zh-CN" dirty="0"/>
              <a:t>300</a:t>
            </a:r>
            <a:r>
              <a:rPr lang="zh-CN" altLang="en-US" dirty="0"/>
              <a:t>多个，全球性条约</a:t>
            </a:r>
            <a:r>
              <a:rPr lang="en-US" altLang="zh-CN" dirty="0"/>
              <a:t>/</a:t>
            </a:r>
            <a:r>
              <a:rPr lang="zh-CN" altLang="en-US" dirty="0"/>
              <a:t>协定</a:t>
            </a:r>
            <a:r>
              <a:rPr lang="en-US" altLang="zh-CN" dirty="0"/>
              <a:t>100</a:t>
            </a:r>
            <a:r>
              <a:rPr lang="zh-CN" altLang="en-US" dirty="0"/>
              <a:t>多个，涉及化学品和废物、气候变化、海洋保护、生物多样性、核与辐射安全等重大环境问题</a:t>
            </a:r>
          </a:p>
          <a:p>
            <a:r>
              <a:rPr lang="en-US" altLang="zh-CN" dirty="0"/>
              <a:t>2</a:t>
            </a:r>
            <a:r>
              <a:rPr lang="zh-CN" altLang="en-US" dirty="0"/>
              <a:t>）国际环境安全问题逐步深化，环境公约履约已成为解决全球环境问题、强化全球环境治理的主要手段和有效途径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4B828-7E7A-4AB1-A262-015AE1E78D8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4176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4B828-7E7A-4AB1-A262-015AE1E78D8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3663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环境工程的语言，环境工程的思维模式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4B828-7E7A-4AB1-A262-015AE1E78D8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865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环境工程的语言，环境工程的思维模式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4B828-7E7A-4AB1-A262-015AE1E78D83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4191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环境工程的语言，环境工程的思维模式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4B828-7E7A-4AB1-A262-015AE1E78D8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449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环境工程的语言，环境工程的思维模式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44B828-7E7A-4AB1-A262-015AE1E78D83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3976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早在</a:t>
            </a:r>
            <a:r>
              <a:rPr lang="en-US" altLang="zh-CN" dirty="0"/>
              <a:t>2005</a:t>
            </a:r>
            <a:r>
              <a:rPr lang="zh-CN" altLang="en-US" dirty="0"/>
              <a:t>年，总书记在浙江担任省委书记，在安吉县考察工作时，首次提出“两山”理论，当时强调，“我们过去讲，既要绿水青山，又要金山银山。其实，绿水青山就是金山银山。”</a:t>
            </a:r>
            <a:r>
              <a:rPr lang="en-US" altLang="zh-CN" dirty="0"/>
              <a:t>2006</a:t>
            </a:r>
            <a:r>
              <a:rPr lang="zh-CN" altLang="en-US" dirty="0"/>
              <a:t>年，总书记以笔名“哲欣”在</a:t>
            </a:r>
            <a:r>
              <a:rPr lang="en-US" altLang="zh-CN" dirty="0"/>
              <a:t>《</a:t>
            </a:r>
            <a:r>
              <a:rPr lang="zh-CN" altLang="en-US" dirty="0"/>
              <a:t>浙江日报</a:t>
            </a:r>
            <a:r>
              <a:rPr lang="en-US" altLang="zh-CN" dirty="0"/>
              <a:t>》</a:t>
            </a:r>
            <a:r>
              <a:rPr lang="zh-CN" altLang="en-US" dirty="0"/>
              <a:t>上发表文章，生动地阐述了“两座山”之间辩证统一的关系。“第一个阶段是用绿水青山去换金山银山，不考虑或者很少考虑环境的承载能力，一味索取资源。第二个阶段是既要金山银山，但是也要保住绿水青山，这时候经济发展和资源匮乏、环境恶化之间的矛盾开始凸显出来，人们意识到环境是我们生存发展的根本，要留得青山在，才能有柴烧。第三个阶段是认识到绿水青山可以源源不断地带来金山银山，绿水青山本身就是金山银山，我们种的常青树就是摇钱树，生态优势变成经济优势，形成了一种浑然一体、和谐统一的关系，这一阶段是一种更高的境界，体现了科学发展观的要求，体现了发展循环经济、建设资源节约型和环境友好型社会的理念。以上这三个阶段，是经济增长方式转变的过程，是发展观念不断进步的过程，也是人和自然关系不断调整、趋向和谐的过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4B828-7E7A-4AB1-A262-015AE1E78D83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5769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 algn="ctr">
              <a:defRPr sz="5800"/>
            </a:lvl1pPr>
          </a:lstStyle>
          <a:p>
            <a:pPr lvl="0"/>
            <a:r>
              <a:rPr lang="zh-CN" altLang="en-US" noProof="0"/>
              <a:t>单击此处编辑母版标题样式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270250"/>
            <a:ext cx="6400800" cy="2209800"/>
          </a:xfr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3000"/>
            </a:lvl1pPr>
          </a:lstStyle>
          <a:p>
            <a:pPr lv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86020" name="Rectangle 4"/>
          <p:cNvSpPr>
            <a:spLocks noGrp="1" noChangeArrowheads="1"/>
          </p:cNvSpPr>
          <p:nvPr>
            <p:ph type="dt" sz="half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6021" name="Rectangle 5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6022" name="Rectangle 6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B0BAC4B6-9E34-4906-B9F0-536747DC3012}" type="slidenum">
              <a:rPr lang="zh-CN" altLang="en-US"/>
              <a:pPr/>
              <a:t>‹#›</a:t>
            </a:fld>
            <a:endParaRPr lang="en-US" altLang="zh-CN"/>
          </a:p>
        </p:txBody>
      </p:sp>
      <p:grpSp>
        <p:nvGrpSpPr>
          <p:cNvPr id="86023" name="Group 7"/>
          <p:cNvGrpSpPr>
            <a:grpSpLocks/>
          </p:cNvGrpSpPr>
          <p:nvPr/>
        </p:nvGrpSpPr>
        <p:grpSpPr bwMode="auto">
          <a:xfrm>
            <a:off x="228600" y="2889250"/>
            <a:ext cx="8610600" cy="201613"/>
            <a:chOff x="144" y="1680"/>
            <a:chExt cx="5424" cy="144"/>
          </a:xfrm>
        </p:grpSpPr>
        <p:sp>
          <p:nvSpPr>
            <p:cNvPr id="86024" name="Rectangle 8"/>
            <p:cNvSpPr>
              <a:spLocks noChangeArrowheads="1"/>
            </p:cNvSpPr>
            <p:nvPr userDrawn="1"/>
          </p:nvSpPr>
          <p:spPr bwMode="auto">
            <a:xfrm>
              <a:off x="144" y="1680"/>
              <a:ext cx="1808" cy="144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6025" name="Rectangle 9"/>
            <p:cNvSpPr>
              <a:spLocks noChangeArrowheads="1"/>
            </p:cNvSpPr>
            <p:nvPr userDrawn="1"/>
          </p:nvSpPr>
          <p:spPr bwMode="auto">
            <a:xfrm>
              <a:off x="1952" y="1680"/>
              <a:ext cx="1808" cy="1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86026" name="Rectangle 10"/>
            <p:cNvSpPr>
              <a:spLocks noChangeArrowheads="1"/>
            </p:cNvSpPr>
            <p:nvPr userDrawn="1"/>
          </p:nvSpPr>
          <p:spPr bwMode="auto">
            <a:xfrm>
              <a:off x="3760" y="1680"/>
              <a:ext cx="1808" cy="144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7C3F78-22DA-4CE4-A479-CD35E14F967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70215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7813"/>
            <a:ext cx="2057400" cy="58531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019800" cy="58531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AFB8EB3-313A-4FD7-8A6A-0F106F1B652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133350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8">
            <a:extLst>
              <a:ext uri="{FF2B5EF4-FFF2-40B4-BE49-F238E27FC236}">
                <a16:creationId xmlns:a16="http://schemas.microsoft.com/office/drawing/2014/main" id="{66F9AE84-12A5-4228-BC23-4CD8741A09A6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31" name="Content Placeholder 30"/>
          <p:cNvSpPr>
            <a:spLocks noGrp="1"/>
          </p:cNvSpPr>
          <p:nvPr>
            <p:ph sz="quarter" idx="13"/>
          </p:nvPr>
        </p:nvSpPr>
        <p:spPr>
          <a:xfrm>
            <a:off x="352426" y="1463040"/>
            <a:ext cx="7680960" cy="47244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5" name="Date Placeholder 11">
            <a:extLst>
              <a:ext uri="{FF2B5EF4-FFF2-40B4-BE49-F238E27FC236}">
                <a16:creationId xmlns:a16="http://schemas.microsoft.com/office/drawing/2014/main" id="{EFB41EEC-26E1-4769-BE62-0A824346A12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47DBAB-C9D0-46F6-AAD9-0EA3170AAC26}" type="datetime1">
              <a:rPr lang="zh-CN" altLang="en-US"/>
              <a:pPr>
                <a:defRPr/>
              </a:pPr>
              <a:t>2020/10/2</a:t>
            </a:fld>
            <a:endParaRPr lang="en-US" altLang="zh-CN"/>
          </a:p>
        </p:txBody>
      </p:sp>
      <p:sp>
        <p:nvSpPr>
          <p:cNvPr id="6" name="Slide Number Placeholder 18">
            <a:extLst>
              <a:ext uri="{FF2B5EF4-FFF2-40B4-BE49-F238E27FC236}">
                <a16:creationId xmlns:a16="http://schemas.microsoft.com/office/drawing/2014/main" id="{8394F9F7-5806-4D58-8C8B-AF8570CDF56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fld id="{53039DC0-84BB-4E32-BC1E-72DCDDF4CBAC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7" name="Footer Placeholder 20">
            <a:extLst>
              <a:ext uri="{FF2B5EF4-FFF2-40B4-BE49-F238E27FC236}">
                <a16:creationId xmlns:a16="http://schemas.microsoft.com/office/drawing/2014/main" id="{24BE4DB7-5DE0-48EC-AE6A-728B9F56336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/>
              <a:t>零时间组织决策权配置与授权机制研究</a:t>
            </a:r>
          </a:p>
        </p:txBody>
      </p:sp>
    </p:spTree>
    <p:extLst>
      <p:ext uri="{BB962C8B-B14F-4D97-AF65-F5344CB8AC3E}">
        <p14:creationId xmlns:p14="http://schemas.microsoft.com/office/powerpoint/2010/main" val="1486677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44625"/>
            <a:ext cx="8229600" cy="792088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45041" y="980729"/>
            <a:ext cx="8229600" cy="5267672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F5D5A0D-A79E-400B-9E10-041FF7606EC3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25521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980728"/>
            <a:ext cx="7886700" cy="3581747"/>
          </a:xfrm>
        </p:spPr>
        <p:txBody>
          <a:bodyPr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37BC957-0332-4C94-A0DE-470841319EB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10700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307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7F9D2F2-C00E-4214-8994-22B57D2957E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88621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F3335F-0592-4353-B63D-0A69B9245BE2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01139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8E7A98E-CDBA-4803-A9DE-11F17E37B254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4427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44E1D3B-565A-4EF4-AC4F-1C0301FC0892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502532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674A66-471F-4AC6-AC2A-C5FFA216132A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64058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8BC690E-6E92-40A3-92B2-5415423EFADB}" type="slidenum">
              <a:rPr lang="zh-CN" altLang="en-US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6207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0"/>
            <a:ext cx="8229600" cy="8367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907774"/>
            <a:ext cx="8229600" cy="5223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84996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000" b="0"/>
            </a:lvl1pPr>
          </a:lstStyle>
          <a:p>
            <a:endParaRPr lang="en-US" altLang="zh-CN"/>
          </a:p>
        </p:txBody>
      </p:sp>
      <p:sp>
        <p:nvSpPr>
          <p:cNvPr id="84997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000" b="0"/>
            </a:lvl1pPr>
          </a:lstStyle>
          <a:p>
            <a:endParaRPr lang="en-US" altLang="zh-CN"/>
          </a:p>
        </p:txBody>
      </p:sp>
      <p:sp>
        <p:nvSpPr>
          <p:cNvPr id="8499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000" b="0"/>
            </a:lvl1pPr>
          </a:lstStyle>
          <a:p>
            <a:fld id="{2C2F2380-5CCE-4CC6-AFE2-409A1403C82B}" type="slidenum">
              <a:rPr lang="zh-CN" altLang="en-US"/>
              <a:pPr/>
              <a:t>‹#›</a:t>
            </a:fld>
            <a:endParaRPr lang="en-US" altLang="zh-CN"/>
          </a:p>
        </p:txBody>
      </p:sp>
      <p:sp>
        <p:nvSpPr>
          <p:cNvPr id="84999" name="Rectangle 7"/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 b="0">
              <a:latin typeface="Times New Roman" panose="02020603050405020304" pitchFamily="18" charset="0"/>
            </a:endParaRPr>
          </a:p>
        </p:txBody>
      </p:sp>
      <p:sp>
        <p:nvSpPr>
          <p:cNvPr id="85000" name="Line 8"/>
          <p:cNvSpPr>
            <a:spLocks noChangeShapeType="1"/>
          </p:cNvSpPr>
          <p:nvPr/>
        </p:nvSpPr>
        <p:spPr bwMode="auto">
          <a:xfrm>
            <a:off x="457200" y="872241"/>
            <a:ext cx="807720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5001" name="Rectangle 9"/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 b="0">
              <a:latin typeface="Times New Roman" panose="02020603050405020304" pitchFamily="18" charset="0"/>
            </a:endParaRPr>
          </a:p>
        </p:txBody>
      </p:sp>
      <p:sp>
        <p:nvSpPr>
          <p:cNvPr id="85002" name="Rectangle 10"/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400" b="0">
              <a:latin typeface="Times New Roman" panose="02020603050405020304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txStyles>
    <p:titleStyle>
      <a:lvl1pPr algn="l" rtl="0" fontAlgn="base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Garamond" panose="02020404030301010803" pitchFamily="18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bg2"/>
        </a:buClr>
        <a:buSzPct val="75000"/>
        <a:buFont typeface="Wingdings" panose="05000000000000000000" pitchFamily="2" charset="2"/>
        <a:buChar char="p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tx2"/>
        </a:buClr>
        <a:buSzPct val="75000"/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65000"/>
        <a:buFont typeface="Wingdings" panose="05000000000000000000" pitchFamily="2" charset="2"/>
        <a:buChar char="p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bg2"/>
        </a:buClr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tx2"/>
        </a:buClr>
        <a:buSzPct val="80000"/>
        <a:buFont typeface="Wingdings" panose="05000000000000000000" pitchFamily="2" charset="2"/>
        <a:buChar char="§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0" y="1414003"/>
            <a:ext cx="9156229" cy="1080120"/>
          </a:xfrm>
        </p:spPr>
        <p:txBody>
          <a:bodyPr/>
          <a:lstStyle/>
          <a:p>
            <a:r>
              <a:rPr lang="zh-CN" altLang="en-US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环境与生态文明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50825" y="3213100"/>
            <a:ext cx="8424863" cy="3182938"/>
          </a:xfrm>
        </p:spPr>
        <p:txBody>
          <a:bodyPr/>
          <a:lstStyle/>
          <a:p>
            <a:pPr>
              <a:spcAft>
                <a:spcPct val="10000"/>
              </a:spcAft>
            </a:pPr>
            <a:r>
              <a:rPr lang="zh-CN" altLang="en-US" sz="4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环境科学与工程学院</a:t>
            </a:r>
          </a:p>
          <a:p>
            <a:pPr>
              <a:spcAft>
                <a:spcPct val="10000"/>
              </a:spcAft>
            </a:pPr>
            <a:r>
              <a:rPr lang="zh-CN" altLang="en-US" sz="4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吴旭 教授</a:t>
            </a:r>
          </a:p>
          <a:p>
            <a:pPr>
              <a:spcAft>
                <a:spcPct val="20000"/>
              </a:spcAft>
            </a:pPr>
            <a:r>
              <a:rPr lang="en-US" altLang="zh-CN" sz="2800" b="1" dirty="0">
                <a:latin typeface="Times New Roman" panose="02020603050405020304" pitchFamily="18" charset="0"/>
                <a:ea typeface="黑体" panose="02010609060101010101" pitchFamily="49" charset="-122"/>
              </a:rPr>
              <a:t>Tel: 18571590300</a:t>
            </a:r>
            <a:endParaRPr lang="zh-CN" altLang="en-US" sz="2800" b="1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>
              <a:spcAft>
                <a:spcPct val="20000"/>
              </a:spcAft>
            </a:pPr>
            <a:r>
              <a:rPr lang="en-US" altLang="zh-CN" sz="2800" b="1" dirty="0">
                <a:latin typeface="Times New Roman" panose="02020603050405020304" pitchFamily="18" charset="0"/>
                <a:ea typeface="黑体" panose="02010609060101010101" pitchFamily="49" charset="-122"/>
              </a:rPr>
              <a:t>E-mail: profxuwu@hust.edu.cn</a:t>
            </a:r>
          </a:p>
        </p:txBody>
      </p:sp>
      <p:sp>
        <p:nvSpPr>
          <p:cNvPr id="28677" name="Rectangle 5"/>
          <p:cNvSpPr>
            <a:spLocks noChangeArrowheads="1"/>
          </p:cNvSpPr>
          <p:nvPr/>
        </p:nvSpPr>
        <p:spPr bwMode="auto">
          <a:xfrm>
            <a:off x="284386" y="233362"/>
            <a:ext cx="3495526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54000" rIns="54000">
            <a:spAutoFit/>
          </a:bodyPr>
          <a:lstStyle/>
          <a:p>
            <a:r>
              <a:rPr lang="en-US" altLang="zh-CN" sz="2400" dirty="0">
                <a:ea typeface="黑体" panose="02010609060101010101" pitchFamily="49" charset="-122"/>
              </a:rPr>
              <a:t>《</a:t>
            </a:r>
            <a:r>
              <a:rPr lang="zh-CN" altLang="en-US" sz="2400" dirty="0">
                <a:ea typeface="黑体" panose="02010609060101010101" pitchFamily="49" charset="-122"/>
              </a:rPr>
              <a:t>环境工程导论</a:t>
            </a:r>
            <a:r>
              <a:rPr lang="en-US" altLang="zh-CN" sz="2400" dirty="0">
                <a:ea typeface="黑体" panose="02010609060101010101" pitchFamily="49" charset="-122"/>
              </a:rPr>
              <a:t>》</a:t>
            </a:r>
            <a:r>
              <a:rPr lang="zh-CN" altLang="en-US" sz="2400" dirty="0">
                <a:ea typeface="黑体" panose="02010609060101010101" pitchFamily="49" charset="-122"/>
              </a:rPr>
              <a:t>第一讲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7624" y="1466875"/>
            <a:ext cx="7740352" cy="4997425"/>
          </a:xfrm>
        </p:spPr>
        <p:txBody>
          <a:bodyPr/>
          <a:lstStyle/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一、环境与人类的关系</a:t>
            </a:r>
          </a:p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二、环境问题</a:t>
            </a:r>
          </a:p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三、环境工程导论课的目的与意义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四、本课程的主要内容和考核方式</a:t>
            </a:r>
          </a:p>
          <a:p>
            <a:pPr marL="0" indent="0">
              <a:lnSpc>
                <a:spcPct val="200000"/>
              </a:lnSpc>
              <a:spcAft>
                <a:spcPct val="15000"/>
              </a:spcAft>
              <a:buNone/>
            </a:pP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309220" y="3060730"/>
            <a:ext cx="1008063" cy="1754326"/>
          </a:xfr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  容</a:t>
            </a:r>
          </a:p>
        </p:txBody>
      </p:sp>
      <p:pic>
        <p:nvPicPr>
          <p:cNvPr id="187396" name="Picture 4" descr="moutain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383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6632"/>
            <a:ext cx="8229600" cy="764704"/>
          </a:xfrm>
        </p:spPr>
        <p:txBody>
          <a:bodyPr/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二、环境问题</a:t>
            </a:r>
          </a:p>
        </p:txBody>
      </p:sp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08720"/>
            <a:ext cx="8507287" cy="5717505"/>
          </a:xfrm>
        </p:spPr>
        <p:txBody>
          <a:bodyPr/>
          <a:lstStyle/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环境问题分为：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spcBef>
                <a:spcPct val="15000"/>
              </a:spcBef>
              <a:spcAft>
                <a:spcPct val="15000"/>
              </a:spcAft>
              <a:buNone/>
            </a:pPr>
            <a:r>
              <a:rPr lang="zh-CN" altLang="en-US" sz="1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第一类环境问题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由自然原因引起的人类环境问题。</a:t>
            </a:r>
            <a:r>
              <a:rPr lang="en-US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endParaRPr lang="en-US" altLang="zh-CN" sz="3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None/>
            </a:pPr>
            <a:r>
              <a:rPr lang="zh-CN" altLang="en-US" sz="32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</a:t>
            </a:r>
            <a:r>
              <a:rPr lang="zh-CN" altLang="en-US" sz="32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第二类环境问题：</a:t>
            </a:r>
          </a:p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zh-CN" altLang="en-US" sz="32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   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由于人类的生产和生活活动等人为因素引起的人类环境问题。 </a:t>
            </a:r>
          </a:p>
        </p:txBody>
      </p:sp>
    </p:spTree>
    <p:extLst>
      <p:ext uri="{BB962C8B-B14F-4D97-AF65-F5344CB8AC3E}">
        <p14:creationId xmlns:p14="http://schemas.microsoft.com/office/powerpoint/2010/main" val="3624730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2565"/>
            <a:ext cx="8435280" cy="724048"/>
          </a:xfrm>
        </p:spPr>
        <p:txBody>
          <a:bodyPr/>
          <a:lstStyle/>
          <a:p>
            <a:pPr algn="ctr"/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近代历史上的环境公害事件</a:t>
            </a:r>
          </a:p>
        </p:txBody>
      </p:sp>
      <p:sp>
        <p:nvSpPr>
          <p:cNvPr id="215044" name="Text Box 4"/>
          <p:cNvSpPr txBox="1">
            <a:spLocks noGrp="1" noChangeArrowheads="1"/>
          </p:cNvSpPr>
          <p:nvPr>
            <p:ph type="body" idx="1"/>
          </p:nvPr>
        </p:nvSpPr>
        <p:spPr>
          <a:xfrm>
            <a:off x="457200" y="1412875"/>
            <a:ext cx="8229600" cy="5256213"/>
          </a:xfrm>
          <a:noFill/>
          <a:ln/>
        </p:spPr>
        <p:txBody>
          <a:bodyPr/>
          <a:lstStyle/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1、马斯河谷事件：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1930年12月1～5日 比利时马斯河谷工业区，气象条件：逆温，有害气体在近地层积累，三天后有人发病，症状：胸痛、咳嗽、呼吸困难等。一周内60多人死亡。心脏病、肺病患者死亡率最高。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2、多诺拉事件</a:t>
            </a:r>
          </a:p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kumimoji="1"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1948年10月26～31日 美国宾夕法尼亚洲多诺拉镇 ，气象条件：反气旋和逆温， 持续有雾，大气污染物在近地层积累。二氧化硫及次生产物和尘粒结合是致害因素，发病者5911人，占全镇人口43％。症状：眼痛、喉痛、流鼻涕、干咳、头痛、肢体酸乏、呕吐、腹泻，死亡17人。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50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150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Text Box 2"/>
          <p:cNvSpPr txBox="1">
            <a:spLocks noChangeArrowheads="1"/>
          </p:cNvSpPr>
          <p:nvPr/>
        </p:nvSpPr>
        <p:spPr bwMode="auto">
          <a:xfrm>
            <a:off x="468312" y="1412875"/>
            <a:ext cx="8675687" cy="52322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 3、洛杉矶光化学烟雾事件</a:t>
            </a:r>
          </a:p>
          <a:p>
            <a:pPr algn="l">
              <a:spcBef>
                <a:spcPct val="50000"/>
              </a:spcBef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1940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～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1959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年，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洛杉矶市全市250多万辆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每天向大气排放大量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尾气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。该市临海依山，处于50公里长的盆地中。汽车排出的尾气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CO, NO, 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CH</a:t>
            </a:r>
            <a:r>
              <a:rPr lang="en-US" altLang="zh-CN" sz="2400" baseline="-25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x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在日光作用下，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天气晴朗的午后，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形成以臭氧为主的光化学烟雾。</a:t>
            </a:r>
          </a:p>
          <a:p>
            <a:pPr algn="l">
              <a:spcBef>
                <a:spcPct val="50000"/>
              </a:spcBef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在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1955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年的严重事件中，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65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岁以上的老人死亡约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400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余人。</a:t>
            </a:r>
          </a:p>
          <a:p>
            <a:pPr algn="l">
              <a:spcBef>
                <a:spcPct val="50000"/>
              </a:spcBef>
            </a:pP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4、伦敦烟雾事件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spcBef>
                <a:spcPct val="50000"/>
              </a:spcBef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1952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～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 英国伦敦市 ，浓雾不散天气，四天中死亡人数较常年同期约多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4000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45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岁以上的死亡最多，约为平时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倍；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岁以下死亡的，约为平时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倍。</a:t>
            </a:r>
          </a:p>
          <a:p>
            <a:pPr algn="l">
              <a:spcBef>
                <a:spcPct val="50000"/>
              </a:spcBef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E03400E-8685-4C0C-9895-2F4CA0B96845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12565"/>
            <a:ext cx="6923112" cy="724048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近代历史上的环境公害事件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07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7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07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754" name="Text Box 2"/>
          <p:cNvSpPr txBox="1">
            <a:spLocks noChangeArrowheads="1"/>
          </p:cNvSpPr>
          <p:nvPr/>
        </p:nvSpPr>
        <p:spPr bwMode="auto">
          <a:xfrm>
            <a:off x="395288" y="981075"/>
            <a:ext cx="8439150" cy="5407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>
              <a:spcBef>
                <a:spcPct val="20000"/>
              </a:spcBef>
              <a:spcAft>
                <a:spcPct val="15000"/>
              </a:spcAft>
            </a:pP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5、四日市哮喘事件</a:t>
            </a:r>
          </a:p>
          <a:p>
            <a:pPr algn="l">
              <a:spcBef>
                <a:spcPct val="20000"/>
              </a:spcBef>
              <a:spcAft>
                <a:spcPct val="15000"/>
              </a:spcAft>
            </a:pP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1961－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1972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年，日本四日市石油冶炼和燃油产生的重金属微粒与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</a:t>
            </a:r>
            <a:r>
              <a:rPr kumimoji="1" lang="en-US" altLang="zh-CN" sz="240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形成硫酸雾。期间该市共确认哮喘病患者达817人，死亡10多人。</a:t>
            </a:r>
          </a:p>
          <a:p>
            <a:pPr algn="l">
              <a:spcBef>
                <a:spcPct val="20000"/>
              </a:spcBef>
              <a:spcAft>
                <a:spcPct val="15000"/>
              </a:spcAft>
            </a:pP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6、米糠油事件</a:t>
            </a:r>
          </a:p>
          <a:p>
            <a:pPr algn="l">
              <a:spcBef>
                <a:spcPct val="20000"/>
              </a:spcBef>
              <a:spcAft>
                <a:spcPct val="15000"/>
              </a:spcAft>
            </a:pP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1968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月爱知县生产米糠油，多氯联苯作脱臭工艺的热载体，因管理不善混入米糠油，食用后中毒，至七八月份患病者超过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5000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人，其中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人死亡，实际受害者约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13000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人。</a:t>
            </a:r>
          </a:p>
          <a:p>
            <a:pPr algn="l">
              <a:spcBef>
                <a:spcPct val="20000"/>
              </a:spcBef>
              <a:spcAft>
                <a:spcPct val="15000"/>
              </a:spcAft>
            </a:pPr>
            <a:r>
              <a:rPr kumimoji="1"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、痛痛病事件</a:t>
            </a:r>
          </a:p>
          <a:p>
            <a:pPr algn="l">
              <a:spcBef>
                <a:spcPct val="20000"/>
              </a:spcBef>
              <a:spcAft>
                <a:spcPct val="25000"/>
              </a:spcAft>
            </a:pP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1955～1972年 日本富山县神通川流域 锌、铅冶炼厂等排放的含废水污染了神通川水体，两岸居民利用河水灌溉农田，使稻米和饮用水含镉而中毒，统计死亡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余人。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0DDF244E-E169-4500-8648-7D8C8AFC0ECD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12565"/>
            <a:ext cx="6923112" cy="724048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近代历史上的环境公害事件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027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2027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5" dur="500"/>
                                        <p:tgtEl>
                                          <p:spTgt spid="2027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7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8" dur="500"/>
                                        <p:tgtEl>
                                          <p:spTgt spid="2027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02" name="Text Box 2"/>
          <p:cNvSpPr txBox="1">
            <a:spLocks noChangeArrowheads="1"/>
          </p:cNvSpPr>
          <p:nvPr/>
        </p:nvSpPr>
        <p:spPr bwMode="auto">
          <a:xfrm>
            <a:off x="395536" y="925512"/>
            <a:ext cx="8748464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spcBef>
                <a:spcPct val="50000"/>
              </a:spcBef>
            </a:pPr>
            <a:r>
              <a:rPr kumimoji="1"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kumimoji="1"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、水俣病事件</a:t>
            </a:r>
          </a:p>
          <a:p>
            <a:pPr algn="l">
              <a:spcBef>
                <a:spcPct val="50000"/>
              </a:spcBef>
            </a:pP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1953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-1956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年日本熊本县水俣市 含甲基汞的工业废水污染水体，使</a:t>
            </a:r>
            <a:r>
              <a:rPr kumimoji="1" lang="zh-CN" altLang="en-US" sz="24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水俣湾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kumimoji="1" lang="zh-CN" altLang="en-US" sz="2400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不知火海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的鱼中毒，从无机汞转化为有机物－甲基汞（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</a:t>
            </a:r>
            <a:r>
              <a:rPr kumimoji="1" lang="en-US" altLang="zh-CN" sz="240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HgCl</a:t>
            </a:r>
            <a:r>
              <a:rPr kumimoji="1" lang="en-US" altLang="zh-CN" sz="2400" b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），人食用毒鱼后受害。1972年日本环境厅公布：水俣湾和新 县阿贺野川下游有汞中毒者283，其中60人死亡。</a:t>
            </a:r>
          </a:p>
          <a:p>
            <a:pPr algn="l">
              <a:spcBef>
                <a:spcPct val="50000"/>
              </a:spcBef>
            </a:pPr>
            <a:endParaRPr kumimoji="1"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spcBef>
                <a:spcPct val="50000"/>
              </a:spcBef>
            </a:pPr>
            <a:endParaRPr kumimoji="1"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spcBef>
                <a:spcPct val="50000"/>
              </a:spcBef>
            </a:pPr>
            <a:endParaRPr kumimoji="1"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>
              <a:spcBef>
                <a:spcPct val="50000"/>
              </a:spcBef>
            </a:pPr>
            <a:endParaRPr kumimoji="1"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AC11D40C-CD78-410E-81FD-DB2E04D129A2}"/>
              </a:ext>
            </a:extLst>
          </p:cNvPr>
          <p:cNvSpPr txBox="1">
            <a:spLocks noChangeArrowheads="1"/>
          </p:cNvSpPr>
          <p:nvPr/>
        </p:nvSpPr>
        <p:spPr>
          <a:xfrm>
            <a:off x="457200" y="112565"/>
            <a:ext cx="6923112" cy="724048"/>
          </a:xfrm>
          <a:prstGeom prst="rect">
            <a:avLst/>
          </a:prstGeom>
        </p:spPr>
        <p:txBody>
          <a:bodyPr/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近代历史上的环境公害事件</a:t>
            </a:r>
          </a:p>
        </p:txBody>
      </p:sp>
    </p:spTree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49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124744"/>
            <a:ext cx="8507413" cy="5112544"/>
          </a:xfrm>
          <a:noFill/>
          <a:ln/>
        </p:spPr>
        <p:txBody>
          <a:bodyPr/>
          <a:lstStyle/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33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☆</a:t>
            </a:r>
            <a:r>
              <a:rPr lang="zh-CN" altLang="en-US" b="1" dirty="0">
                <a:latin typeface="Times New Roman" panose="02020603050405020304" pitchFamily="18" charset="0"/>
                <a:ea typeface="黑体" panose="02010609060101010101" pitchFamily="49" charset="-122"/>
              </a:rPr>
              <a:t>印度博帕尔事件</a:t>
            </a:r>
          </a:p>
          <a:p>
            <a:pPr algn="just">
              <a:buFont typeface="Wingdings" panose="05000000000000000000" pitchFamily="2" charset="2"/>
              <a:buNone/>
            </a:pPr>
            <a:r>
              <a:rPr lang="zh-CN" altLang="en-US" b="1" dirty="0">
                <a:latin typeface="Times New Roman" panose="02020603050405020304" pitchFamily="18" charset="0"/>
              </a:rPr>
              <a:t> </a:t>
            </a:r>
            <a:r>
              <a:rPr lang="en-US" altLang="zh-CN" b="1" dirty="0">
                <a:latin typeface="Times New Roman" panose="02020603050405020304" pitchFamily="18" charset="0"/>
              </a:rPr>
              <a:t>  </a:t>
            </a:r>
            <a:r>
              <a:rPr lang="zh-CN" altLang="en-US" b="1" dirty="0">
                <a:latin typeface="Times New Roman" panose="02020603050405020304" pitchFamily="18" charset="0"/>
              </a:rPr>
              <a:t>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1984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年，建于印度博帕尔的美国联合碳化物公司农药厂的储罐爆裂，大量剧毒物异氰酸甲酯（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MIC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）外泄，几天之内有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2500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多人毙命。至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1984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年底，该地区有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万多人死亡，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万人受到波及，有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万人可能永久失明或终生残疾。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3300"/>
                </a:solidFill>
                <a:latin typeface="Times New Roman" panose="02020603050405020304" pitchFamily="18" charset="0"/>
                <a:ea typeface="黑体" panose="02010609060101010101" pitchFamily="49" charset="-122"/>
              </a:rPr>
              <a:t>☆</a:t>
            </a:r>
            <a:r>
              <a:rPr lang="zh-CN" altLang="en-US" b="1" dirty="0">
                <a:latin typeface="Times New Roman" panose="02020603050405020304" pitchFamily="18" charset="0"/>
                <a:ea typeface="黑体" panose="02010609060101010101" pitchFamily="49" charset="-122"/>
              </a:rPr>
              <a:t>切尔诺贝利核泄漏事件</a:t>
            </a:r>
            <a:endParaRPr lang="zh-CN" altLang="en-US" dirty="0">
              <a:latin typeface="Times New Roman" panose="02020603050405020304" pitchFamily="18" charset="0"/>
              <a:ea typeface="黑体" panose="02010609060101010101" pitchFamily="49" charset="-122"/>
            </a:endParaRPr>
          </a:p>
          <a:p>
            <a:pPr algn="just"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1986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日，乌克兰共和国切尔诺贝利核电厂发生严重泄漏及爆炸事故。事故导致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人当场死亡，上万人由于放射性物质远期影响而致命或重病，至今仍有被放射线影响而导致畸形胎儿的出生。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05BC0D8-4BF4-4927-88FB-3F54E49877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12565"/>
            <a:ext cx="7211144" cy="724048"/>
          </a:xfrm>
        </p:spPr>
        <p:txBody>
          <a:bodyPr/>
          <a:lstStyle/>
          <a:p>
            <a:pPr algn="ctr"/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当代著名环境公害事件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14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4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14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52736"/>
            <a:ext cx="8507288" cy="5328592"/>
          </a:xfrm>
        </p:spPr>
        <p:txBody>
          <a:bodyPr/>
          <a:lstStyle/>
          <a:p>
            <a:pPr>
              <a:lnSpc>
                <a:spcPct val="105000"/>
              </a:lnSpc>
              <a:spcBef>
                <a:spcPct val="10000"/>
              </a:spcBef>
              <a:spcAft>
                <a:spcPct val="10000"/>
              </a:spcAft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☆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重庆氯气罐泄漏和爆炸事件</a:t>
            </a:r>
          </a:p>
          <a:p>
            <a:pPr>
              <a:lnSpc>
                <a:spcPct val="105000"/>
              </a:lnSpc>
              <a:spcBef>
                <a:spcPct val="10000"/>
              </a:spcBef>
              <a:spcAft>
                <a:spcPct val="10000"/>
              </a:spcAft>
              <a:buFont typeface="Wingdings" panose="05000000000000000000" pitchFamily="2" charset="2"/>
              <a:buNone/>
            </a:pP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2004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月重庆天原化工厂一个冷凝管破裂，导致剧毒氯气外泄及爆炸。共造成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人失踪死亡，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人受伤。疏散化工厂周围的十多万居民 。</a:t>
            </a:r>
          </a:p>
          <a:p>
            <a:pPr>
              <a:lnSpc>
                <a:spcPct val="105000"/>
              </a:lnSpc>
              <a:spcBef>
                <a:spcPct val="10000"/>
              </a:spcBef>
              <a:spcAft>
                <a:spcPct val="10000"/>
              </a:spcAft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☆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松花江重大水污染事件</a:t>
            </a:r>
          </a:p>
          <a:p>
            <a:pPr>
              <a:lnSpc>
                <a:spcPct val="105000"/>
              </a:lnSpc>
              <a:spcBef>
                <a:spcPct val="10000"/>
              </a:spcBef>
              <a:spcAft>
                <a:spcPct val="10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2005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13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日中国石油天然气集团公司吉林石化公司双苯厂苯胺装置爆炸，共造成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人死亡、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人下落不明、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人重伤、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人轻伤。</a:t>
            </a:r>
          </a:p>
          <a:p>
            <a:pPr>
              <a:lnSpc>
                <a:spcPct val="105000"/>
              </a:lnSpc>
              <a:spcBef>
                <a:spcPct val="10000"/>
              </a:spcBef>
              <a:spcAft>
                <a:spcPct val="10000"/>
              </a:spcAft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☆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渤海湾油田重大水污染事件</a:t>
            </a:r>
          </a:p>
          <a:p>
            <a:pPr>
              <a:lnSpc>
                <a:spcPct val="105000"/>
              </a:lnSpc>
              <a:spcBef>
                <a:spcPct val="10000"/>
              </a:spcBef>
              <a:spcAft>
                <a:spcPct val="10000"/>
              </a:spcAft>
              <a:buFont typeface="Wingdings" panose="05000000000000000000" pitchFamily="2" charset="2"/>
              <a:buNone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重大的海洋生态灾难</a:t>
            </a:r>
          </a:p>
          <a:p>
            <a:pPr>
              <a:lnSpc>
                <a:spcPct val="105000"/>
              </a:lnSpc>
              <a:spcBef>
                <a:spcPct val="10000"/>
              </a:spcBef>
              <a:spcAft>
                <a:spcPct val="10000"/>
              </a:spcAft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☆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2011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年云南曲靖铬污染事件</a:t>
            </a:r>
          </a:p>
          <a:p>
            <a:pPr>
              <a:lnSpc>
                <a:spcPct val="105000"/>
              </a:lnSpc>
              <a:spcBef>
                <a:spcPct val="10000"/>
              </a:spcBef>
              <a:spcAft>
                <a:spcPct val="10000"/>
              </a:spcAft>
              <a:buFont typeface="Wingdings" panose="05000000000000000000" pitchFamily="2" charset="2"/>
              <a:buNone/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土壤及地下水的大面积污染，癌症村的出现</a:t>
            </a:r>
          </a:p>
          <a:p>
            <a:pPr>
              <a:lnSpc>
                <a:spcPct val="105000"/>
              </a:lnSpc>
              <a:spcBef>
                <a:spcPct val="10000"/>
              </a:spcBef>
              <a:spcAft>
                <a:spcPct val="10000"/>
              </a:spcAft>
              <a:buFont typeface="Wingdings" panose="05000000000000000000" pitchFamily="2" charset="2"/>
              <a:buNone/>
            </a:pPr>
            <a:r>
              <a:rPr lang="zh-CN" altLang="en-US" b="1" dirty="0">
                <a:solidFill>
                  <a:srgbClr val="FF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☆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年全国大范围的重度灰霾天气。。。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475C080-DF06-49D6-AF79-9F28D5F5CA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112565"/>
            <a:ext cx="5194920" cy="724048"/>
          </a:xfrm>
        </p:spPr>
        <p:txBody>
          <a:bodyPr/>
          <a:lstStyle/>
          <a:p>
            <a:pPr algn="ctr"/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我国环境公害事件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925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1925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5" dur="80"/>
                                        <p:tgtEl>
                                          <p:spTgt spid="1925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6" dur="80"/>
                                        <p:tgtEl>
                                          <p:spTgt spid="1925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7" dur="80"/>
                                        <p:tgtEl>
                                          <p:spTgt spid="1925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2" dur="80"/>
                                        <p:tgtEl>
                                          <p:spTgt spid="1925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3" dur="80"/>
                                        <p:tgtEl>
                                          <p:spTgt spid="1925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80"/>
                                        <p:tgtEl>
                                          <p:spTgt spid="1925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7" dur="80"/>
                                        <p:tgtEl>
                                          <p:spTgt spid="1925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8" dur="80"/>
                                        <p:tgtEl>
                                          <p:spTgt spid="1925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80"/>
                                        <p:tgtEl>
                                          <p:spTgt spid="1925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2" dur="80"/>
                                        <p:tgtEl>
                                          <p:spTgt spid="1925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3" dur="80"/>
                                        <p:tgtEl>
                                          <p:spTgt spid="1925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80"/>
                                        <p:tgtEl>
                                          <p:spTgt spid="19251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5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37" dur="80"/>
                                        <p:tgtEl>
                                          <p:spTgt spid="1925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38" dur="80"/>
                                        <p:tgtEl>
                                          <p:spTgt spid="1925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80"/>
                                        <p:tgtEl>
                                          <p:spTgt spid="1925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6D5C95-B10D-40EA-BEC5-519D2A66D4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全国大范围重度灰霾天气</a:t>
            </a:r>
          </a:p>
        </p:txBody>
      </p:sp>
      <p:pic>
        <p:nvPicPr>
          <p:cNvPr id="5" name="Picture 2" descr="event_835_o">
            <a:extLst>
              <a:ext uri="{FF2B5EF4-FFF2-40B4-BE49-F238E27FC236}">
                <a16:creationId xmlns:a16="http://schemas.microsoft.com/office/drawing/2014/main" id="{C2A75031-E388-46E2-BE6A-82FC1C9A4A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80" y="908720"/>
            <a:ext cx="7432405" cy="47186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2" descr="C:\Users\DongDong\Desktop\pic_29aaf630424da27ead6c0ee6b5346689.jpg">
            <a:extLst>
              <a:ext uri="{FF2B5EF4-FFF2-40B4-BE49-F238E27FC236}">
                <a16:creationId xmlns:a16="http://schemas.microsoft.com/office/drawing/2014/main" id="{6786842F-B2F4-40C3-93FF-0F854B50EC1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32" b="32671"/>
          <a:stretch>
            <a:fillRect/>
          </a:stretch>
        </p:blipFill>
        <p:spPr bwMode="auto">
          <a:xfrm>
            <a:off x="6084168" y="942553"/>
            <a:ext cx="2939670" cy="22322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6C68FB4-7F1B-4B05-8DB2-0EF8DC790D22}"/>
              </a:ext>
            </a:extLst>
          </p:cNvPr>
          <p:cNvSpPr/>
          <p:nvPr/>
        </p:nvSpPr>
        <p:spPr>
          <a:xfrm>
            <a:off x="323528" y="5445224"/>
            <a:ext cx="8700310" cy="120032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just" eaLnBrk="1" hangingPunct="1">
              <a:defRPr/>
            </a:pPr>
            <a:r>
              <a:rPr lang="en-US" altLang="zh-CN" sz="2400" dirty="0">
                <a:solidFill>
                  <a:srgbClr val="1D1B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</a:t>
            </a:r>
            <a:r>
              <a:rPr lang="zh-CN" altLang="en-US" sz="2400" dirty="0">
                <a:solidFill>
                  <a:srgbClr val="1D1B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dirty="0">
                <a:solidFill>
                  <a:srgbClr val="1D1B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solidFill>
                  <a:srgbClr val="1D1B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月份，我国中东部地区发生了严重的区域灰霾污染事件，影响范围超大发生区域</a:t>
            </a:r>
            <a:r>
              <a:rPr lang="en-US" altLang="zh-CN" sz="2400" dirty="0">
                <a:solidFill>
                  <a:srgbClr val="1D1B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130</a:t>
            </a:r>
            <a:r>
              <a:rPr lang="zh-CN" altLang="en-US" sz="2400" dirty="0">
                <a:solidFill>
                  <a:srgbClr val="1D1B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万平方公里，严重污染持续超过了三周，据估计暴露人口超过</a:t>
            </a:r>
            <a:r>
              <a:rPr lang="en-US" altLang="zh-CN" sz="2400" dirty="0">
                <a:solidFill>
                  <a:srgbClr val="1D1B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8.5</a:t>
            </a:r>
            <a:r>
              <a:rPr lang="zh-CN" altLang="en-US" sz="2400" dirty="0">
                <a:solidFill>
                  <a:srgbClr val="1D1B1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</a:p>
        </p:txBody>
      </p:sp>
    </p:spTree>
    <p:extLst>
      <p:ext uri="{BB962C8B-B14F-4D97-AF65-F5344CB8AC3E}">
        <p14:creationId xmlns:p14="http://schemas.microsoft.com/office/powerpoint/2010/main" val="3465415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4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代表性环境著作</a:t>
            </a:r>
          </a:p>
        </p:txBody>
      </p:sp>
      <p:sp>
        <p:nvSpPr>
          <p:cNvPr id="196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0825" y="980727"/>
            <a:ext cx="5689327" cy="5832647"/>
          </a:xfrm>
        </p:spPr>
        <p:txBody>
          <a:bodyPr/>
          <a:lstStyle/>
          <a:p>
            <a:pPr algn="just">
              <a:spcAft>
                <a:spcPct val="15000"/>
              </a:spcAft>
              <a:buNone/>
            </a:pP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 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寂静的春天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 algn="just"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1962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Rachel Carson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著 ，关于农药危害人类环境的预言，不仅受到与之利害攸关的生产与经济部门的猛烈抨击，而且也强烈震撼了社会广大民众对环境问题的注意，促使联合国于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1972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日在斯德哥尔摩召开了“人类环境大会”，开始了环境保护事业。</a:t>
            </a:r>
          </a:p>
          <a:p>
            <a:pPr algn="just">
              <a:spcAft>
                <a:spcPct val="15000"/>
              </a:spcAft>
              <a:buNone/>
            </a:pPr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 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《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增长的极限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kumimoji="1"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kumimoji="1"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1972</a:t>
            </a:r>
            <a:r>
              <a:rPr kumimoji="1"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年，由于世界粮食短缺、资源枯竭、严重污染的限制，人口和工业增长</a:t>
            </a:r>
            <a:r>
              <a:rPr kumimoji="1"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2100</a:t>
            </a:r>
            <a:r>
              <a:rPr kumimoji="1"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年之前停止，悲观的结论。消极地限制增长。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96612" name="Picture 4" descr="300px-Dennis_Meadows_Moscow_febr2007-1-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168" y="1426369"/>
            <a:ext cx="3001963" cy="400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1966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1966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196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7624" y="1466875"/>
            <a:ext cx="7740352" cy="4997425"/>
          </a:xfrm>
        </p:spPr>
        <p:txBody>
          <a:bodyPr/>
          <a:lstStyle/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一、环境与人类的关系</a:t>
            </a:r>
          </a:p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二、环境问题</a:t>
            </a:r>
          </a:p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三、环境工程导论课的目的与意义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四、本课程的主要内容和考核方式</a:t>
            </a:r>
          </a:p>
          <a:p>
            <a:pPr marL="0" indent="0">
              <a:lnSpc>
                <a:spcPct val="200000"/>
              </a:lnSpc>
              <a:spcAft>
                <a:spcPct val="15000"/>
              </a:spcAft>
              <a:buNone/>
            </a:pP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309220" y="3060730"/>
            <a:ext cx="1008063" cy="1754326"/>
          </a:xfr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  容</a:t>
            </a:r>
          </a:p>
        </p:txBody>
      </p:sp>
      <p:pic>
        <p:nvPicPr>
          <p:cNvPr id="187396" name="Picture 4" descr="moutain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59527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6632"/>
            <a:ext cx="8229600" cy="657820"/>
          </a:xfrm>
        </p:spPr>
        <p:txBody>
          <a:bodyPr/>
          <a:lstStyle/>
          <a:p>
            <a:pPr algn="ctr"/>
            <a:r>
              <a:rPr lang="zh-CN" altLang="en-US" sz="40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历史上重要的环境国际会议</a:t>
            </a:r>
          </a:p>
        </p:txBody>
      </p:sp>
      <p:sp>
        <p:nvSpPr>
          <p:cNvPr id="2109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9568" y="1007987"/>
            <a:ext cx="8676927" cy="5733381"/>
          </a:xfrm>
        </p:spPr>
        <p:txBody>
          <a:bodyPr/>
          <a:lstStyle/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瑞典斯得哥尔摩会议</a:t>
            </a: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☆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1972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日－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日，联合国人类环境会议</a:t>
            </a: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《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只有一个地球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人类环境宣言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☆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世界环境日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rgbClr val="0000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☆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1973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年成立联合国环境规划署（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UNEP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巴西里约热内卢会议</a:t>
            </a: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1992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－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日，联合国环境与发展大会</a:t>
            </a: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《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里约环境与发展宣言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关于森林问题的原则声明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《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气候变化公约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生物多样性公约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 《21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世纪议程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全球应对气候变化会议</a:t>
            </a:r>
          </a:p>
          <a:p>
            <a:pPr>
              <a:lnSpc>
                <a:spcPct val="80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1996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年的京都议定书、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2010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年哥本哈根会议、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….2015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年的巴黎会议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09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109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109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109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7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1" dur="80"/>
                                        <p:tgtEl>
                                          <p:spTgt spid="21094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2" dur="80"/>
                                        <p:tgtEl>
                                          <p:spTgt spid="21094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80"/>
                                        <p:tgtEl>
                                          <p:spTgt spid="21094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7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94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26" dur="80"/>
                                        <p:tgtEl>
                                          <p:spTgt spid="21094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27" dur="80"/>
                                        <p:tgtEl>
                                          <p:spTgt spid="21094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80"/>
                                        <p:tgtEl>
                                          <p:spTgt spid="21094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C7C227B-5182-4036-BE53-C99D631B7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496" y="908720"/>
            <a:ext cx="9144000" cy="4945184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5FC9C303-DD84-4031-8172-14CBE9C4366E}"/>
              </a:ext>
            </a:extLst>
          </p:cNvPr>
          <p:cNvSpPr/>
          <p:nvPr/>
        </p:nvSpPr>
        <p:spPr>
          <a:xfrm>
            <a:off x="336179" y="188640"/>
            <a:ext cx="878497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 eaLnBrk="0" hangingPunct="0"/>
            <a:r>
              <a:rPr lang="zh-CN" altLang="en-US" sz="3200" dirty="0">
                <a:solidFill>
                  <a:srgbClr val="CC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环境问题已经成为国际合作中最活跃的领域之一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16128B8-2382-4C44-BE39-A4A39AE4C46D}"/>
              </a:ext>
            </a:extLst>
          </p:cNvPr>
          <p:cNvSpPr/>
          <p:nvPr/>
        </p:nvSpPr>
        <p:spPr>
          <a:xfrm>
            <a:off x="179512" y="5853904"/>
            <a:ext cx="89416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国际社会缔结环境相关的国际条约和其他协定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余个，其中区域性条约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300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多个，全球性条约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协定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多个，涉及化学品和废物、气候变化、海洋保护、生物多样性、核与辐射安全等重大环境问题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FC9C303-DD84-4031-8172-14CBE9C4366E}"/>
              </a:ext>
            </a:extLst>
          </p:cNvPr>
          <p:cNvSpPr/>
          <p:nvPr/>
        </p:nvSpPr>
        <p:spPr>
          <a:xfrm>
            <a:off x="539551" y="188640"/>
            <a:ext cx="858160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l" eaLnBrk="0" hangingPunct="0"/>
            <a:r>
              <a:rPr lang="zh-CN" altLang="en-US" sz="32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sz="3200" dirty="0">
                <a:solidFill>
                  <a:srgbClr val="CC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全球范围的环境问题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675779" y="1052736"/>
            <a:ext cx="8105775" cy="5472608"/>
          </a:xfrm>
          <a:prstGeom prst="rect">
            <a:avLst/>
          </a:prstGeom>
        </p:spPr>
        <p:txBody>
          <a:bodyPr/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panose="05000000000000000000" pitchFamily="2" charset="2"/>
              <a:buChar char="p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75000"/>
              <a:buFont typeface="Wingdings" panose="05000000000000000000" pitchFamily="2" charset="2"/>
              <a:buChar char="n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65000"/>
              <a:buFont typeface="Wingdings" panose="05000000000000000000" pitchFamily="2" charset="2"/>
              <a:buChar char="p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panose="05000000000000000000" pitchFamily="2" charset="2"/>
              <a:buChar char="§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80000"/>
              <a:buFont typeface="Wingdings" panose="05000000000000000000" pitchFamily="2" charset="2"/>
              <a:buChar char="§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None/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温室效应和全球变暖 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臭氧层破坏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酸雨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淡水资源的缺乏和水的污染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土地沙漠化</a:t>
            </a: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生物多样性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丧</a:t>
            </a:r>
            <a:r>
              <a:rPr lang="zh-CN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失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海洋污染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None/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危险废物越境转移</a:t>
            </a:r>
          </a:p>
          <a:p>
            <a:pPr>
              <a:buFont typeface="Wingdings" panose="05000000000000000000" pitchFamily="2" charset="2"/>
              <a:buNone/>
            </a:pPr>
            <a:endParaRPr lang="zh-CN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38375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187624" y="1466875"/>
            <a:ext cx="7740352" cy="4997425"/>
          </a:xfrm>
        </p:spPr>
        <p:txBody>
          <a:bodyPr/>
          <a:lstStyle/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一、环境与人类的关系</a:t>
            </a:r>
          </a:p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二、环境问题</a:t>
            </a:r>
          </a:p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三、环境工程导论课的目的与意义</a:t>
            </a:r>
            <a:endParaRPr lang="en-US" altLang="zh-CN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spcAft>
                <a:spcPct val="15000"/>
              </a:spcAft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四、本课程的主要内容和考核方式</a:t>
            </a:r>
          </a:p>
          <a:p>
            <a:pPr marL="0" indent="0">
              <a:lnSpc>
                <a:spcPct val="200000"/>
              </a:lnSpc>
              <a:spcAft>
                <a:spcPct val="15000"/>
              </a:spcAft>
              <a:buNone/>
            </a:pP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7394" name="Rectangle 2"/>
          <p:cNvSpPr>
            <a:spLocks noGrp="1" noChangeArrowheads="1"/>
          </p:cNvSpPr>
          <p:nvPr>
            <p:ph type="title"/>
          </p:nvPr>
        </p:nvSpPr>
        <p:spPr>
          <a:xfrm>
            <a:off x="309220" y="3060730"/>
            <a:ext cx="1008063" cy="1754326"/>
          </a:xfr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内  容</a:t>
            </a:r>
          </a:p>
        </p:txBody>
      </p:sp>
      <p:pic>
        <p:nvPicPr>
          <p:cNvPr id="187396" name="Picture 4" descr="moutain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3597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964AB0-7C75-41A8-9CDA-5F9B0285D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34257"/>
            <a:ext cx="8892480" cy="802455"/>
          </a:xfrm>
        </p:spPr>
        <p:txBody>
          <a:bodyPr/>
          <a:lstStyle/>
          <a:p>
            <a:pPr algn="ctr"/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+mn-cs"/>
              </a:rPr>
              <a:t>目的一、工程教育对知识和能力要求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F761D14B-C753-4505-AF9C-A560B93B4E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469" y="1183990"/>
            <a:ext cx="7920037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000" b="1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 sz="2000" b="1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 sz="2000" b="1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 sz="2000" b="1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 sz="2000" b="1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2000" b="1">
                <a:solidFill>
                  <a:schemeClr val="tx1"/>
                </a:solidFill>
                <a:latin typeface="Arial Black" panose="020B0A040201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4000" dirty="0">
                <a:solidFill>
                  <a:srgbClr val="FF0000"/>
                </a:solidFill>
                <a:latin typeface="Arial" panose="020B0604020202020204" pitchFamily="34" charset="0"/>
                <a:ea typeface="隶书" panose="02010509060101010101" pitchFamily="49" charset="-122"/>
                <a:sym typeface="Arial" panose="020B0604020202020204" pitchFamily="34" charset="0"/>
              </a:rPr>
              <a:t>国际工程教育的发展趋势：</a:t>
            </a:r>
            <a:endParaRPr lang="en-US" altLang="zh-CN" sz="4000" dirty="0">
              <a:solidFill>
                <a:srgbClr val="FF0000"/>
              </a:solidFill>
              <a:latin typeface="Arial" panose="020B0604020202020204" pitchFamily="34" charset="0"/>
              <a:ea typeface="隶书" panose="02010509060101010101" pitchFamily="49" charset="-122"/>
              <a:sym typeface="Arial" panose="020B0604020202020204" pitchFamily="34" charset="0"/>
            </a:endParaRPr>
          </a:p>
          <a:p>
            <a:pPr eaLnBrk="1" hangingPunct="1"/>
            <a:endParaRPr lang="en-US" altLang="zh-CN" sz="4000" dirty="0">
              <a:solidFill>
                <a:srgbClr val="FF0000"/>
              </a:solidFill>
              <a:latin typeface="Arial" panose="020B0604020202020204" pitchFamily="34" charset="0"/>
              <a:ea typeface="隶书" panose="02010509060101010101" pitchFamily="49" charset="-122"/>
              <a:sym typeface="Arial" panose="020B0604020202020204" pitchFamily="34" charset="0"/>
            </a:endParaRPr>
          </a:p>
        </p:txBody>
      </p:sp>
      <p:graphicFrame>
        <p:nvGraphicFramePr>
          <p:cNvPr id="7" name="图示 6">
            <a:extLst>
              <a:ext uri="{FF2B5EF4-FFF2-40B4-BE49-F238E27FC236}">
                <a16:creationId xmlns:a16="http://schemas.microsoft.com/office/drawing/2014/main" id="{A6AC47C5-B33A-4335-8723-7E01BA9548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1506244"/>
              </p:ext>
            </p:extLst>
          </p:nvPr>
        </p:nvGraphicFramePr>
        <p:xfrm>
          <a:off x="964381" y="1988840"/>
          <a:ext cx="7215238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611429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964AB0-7C75-41A8-9CDA-5F9B0285D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34257"/>
            <a:ext cx="8892480" cy="802455"/>
          </a:xfrm>
        </p:spPr>
        <p:txBody>
          <a:bodyPr/>
          <a:lstStyle/>
          <a:p>
            <a:pPr algn="ctr"/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+mn-cs"/>
              </a:rPr>
              <a:t>目的一、工程教育对知识和能力要求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EBBB2C11-399C-4D1A-9848-D377680BCC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23764"/>
            <a:ext cx="8229600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Garamond" panose="02020404030301010803" pitchFamily="18" charset="0"/>
                <a:ea typeface="宋体" panose="02010600030101010101" pitchFamily="2" charset="-122"/>
              </a:defRPr>
            </a:lvl9pPr>
          </a:lstStyle>
          <a:p>
            <a:pPr algn="ctr"/>
            <a:r>
              <a:rPr lang="zh-CN" altLang="en-US" sz="2800" b="1" dirty="0">
                <a:solidFill>
                  <a:schemeClr val="tx1"/>
                </a:solidFill>
              </a:rPr>
              <a:t>工程教育</a:t>
            </a:r>
            <a:r>
              <a:rPr lang="zh-CN" altLang="en-US" sz="2800" dirty="0">
                <a:solidFill>
                  <a:schemeClr val="tx1"/>
                </a:solidFill>
              </a:rPr>
              <a:t>国际</a:t>
            </a:r>
            <a:r>
              <a:rPr lang="zh-CN" altLang="en-US" sz="2800" b="1" dirty="0">
                <a:solidFill>
                  <a:schemeClr val="tx1"/>
                </a:solidFill>
              </a:rPr>
              <a:t>核心理念的变革</a:t>
            </a: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B55A2D2B-80A9-4960-9091-1DECC59BF46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44116" y="1720999"/>
            <a:ext cx="8507288" cy="4670425"/>
          </a:xfrm>
        </p:spPr>
        <p:txBody>
          <a:bodyPr/>
          <a:lstStyle/>
          <a:p>
            <a:pPr algn="just" eaLnBrk="1" hangingPunct="1">
              <a:buFont typeface="Wingdings" panose="05000000000000000000" pitchFamily="2" charset="2"/>
              <a:buNone/>
            </a:pPr>
            <a:r>
              <a:rPr lang="zh-CN" altLang="en-US" sz="2400" b="1" i="1" dirty="0">
                <a:latin typeface="华文楷体" panose="02010600040101010101" pitchFamily="2" charset="-122"/>
                <a:ea typeface="华文楷体" panose="02010600040101010101" pitchFamily="2" charset="-122"/>
              </a:rPr>
              <a:t>ABET</a:t>
            </a: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（美国工程技术认证委员会）执行主任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Michael K.J.Millgan：</a:t>
            </a:r>
          </a:p>
          <a:p>
            <a:pPr algn="just" eaLnBrk="1" hangingPunct="1"/>
            <a:r>
              <a:rPr lang="zh-CN" altLang="en-US" sz="24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转变的原因：</a:t>
            </a: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从各行业，各领域和雇主那里得到的反馈，学生成绩并不能证明学生的能力，所在的院校也并不清楚这些学生的实际学习效果。所以不能只通过分数来进行评价，更要了解学生们到底学到了什么，要看他们学习的产出或者成果。</a:t>
            </a:r>
          </a:p>
          <a:p>
            <a:pPr algn="just" eaLnBrk="1" hangingPunct="1"/>
            <a:r>
              <a:rPr lang="zh-CN" altLang="en-US" sz="24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学习成果：</a:t>
            </a: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不管采取怎样的学习方法，经过几年的教育后，可以达到相关专业的培养标准和目标，有足够的能力申请相关领域的工作</a:t>
            </a:r>
          </a:p>
          <a:p>
            <a:pPr algn="just" eaLnBrk="1" hangingPunct="1"/>
            <a:r>
              <a:rPr lang="zh-CN" altLang="en-US" sz="24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学生能力评价：</a:t>
            </a:r>
            <a:r>
              <a:rPr lang="zh-CN" altLang="en-US" sz="24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体现了从分数评价向成果评价的转变。</a:t>
            </a:r>
          </a:p>
        </p:txBody>
      </p:sp>
    </p:spTree>
    <p:extLst>
      <p:ext uri="{BB962C8B-B14F-4D97-AF65-F5344CB8AC3E}">
        <p14:creationId xmlns:p14="http://schemas.microsoft.com/office/powerpoint/2010/main" val="22706954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964AB0-7C75-41A8-9CDA-5F9B0285D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34257"/>
            <a:ext cx="8892480" cy="802455"/>
          </a:xfrm>
        </p:spPr>
        <p:txBody>
          <a:bodyPr/>
          <a:lstStyle/>
          <a:p>
            <a:pPr algn="ctr"/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+mn-cs"/>
              </a:rPr>
              <a:t>目的一、工程教育对知识和能力要求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2C1A338-0959-4FC6-9773-482CD94B9A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39552" y="883146"/>
            <a:ext cx="3664845" cy="5949280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6543E30-1B57-426A-88E1-90ED6BA51B3C}"/>
              </a:ext>
            </a:extLst>
          </p:cNvPr>
          <p:cNvSpPr txBox="1">
            <a:spLocks/>
          </p:cNvSpPr>
          <p:nvPr/>
        </p:nvSpPr>
        <p:spPr bwMode="auto">
          <a:xfrm>
            <a:off x="4286749" y="874464"/>
            <a:ext cx="4749747" cy="5949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534988" indent="-534988" defTabSz="965200">
              <a:spcBef>
                <a:spcPct val="20000"/>
              </a:spcBef>
              <a:buClr>
                <a:srgbClr val="AA0027"/>
              </a:buClr>
              <a:buFont typeface="Wingdings" panose="05000000000000000000" pitchFamily="2" charset="2"/>
              <a:buChar char="n"/>
              <a:defRPr kumimoji="1" sz="24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84225" indent="-301625" defTabSz="965200">
              <a:spcBef>
                <a:spcPct val="200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kumimoji="1" sz="2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206500" indent="-241300" defTabSz="965200">
              <a:spcBef>
                <a:spcPct val="20000"/>
              </a:spcBef>
              <a:buClr>
                <a:srgbClr val="AA0027"/>
              </a:buClr>
              <a:buChar char="•"/>
              <a:defRPr kumimoji="1" sz="2000" b="1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89100" indent="-241300" defTabSz="965200">
              <a:spcBef>
                <a:spcPct val="20000"/>
              </a:spcBef>
              <a:buClr>
                <a:srgbClr val="AA0027"/>
              </a:buClr>
              <a:buChar char="•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171700" indent="-241300" defTabSz="965200">
              <a:spcBef>
                <a:spcPct val="20000"/>
              </a:spcBef>
              <a:buClr>
                <a:srgbClr val="AA0027"/>
              </a:buClr>
              <a:buChar char="•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628900" indent="-241300" defTabSz="9652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A0027"/>
              </a:buClr>
              <a:buChar char="•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3086100" indent="-241300" defTabSz="9652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A0027"/>
              </a:buClr>
              <a:buChar char="•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543300" indent="-241300" defTabSz="9652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A0027"/>
              </a:buClr>
              <a:buChar char="•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4000500" indent="-241300" defTabSz="9652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AA0027"/>
              </a:buClr>
              <a:buChar char="•"/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运用基础知识的能力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开展科学研究的能力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工程设计能力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团队合作能力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解决工程问题能力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肩负社会责任的能力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交流能力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预测产业全球影响的能力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终身学习的能力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洞察社会变迁的能力</a:t>
            </a:r>
            <a:endParaRPr lang="en-US" altLang="zh-CN" sz="2800" dirty="0">
              <a:solidFill>
                <a:srgbClr val="0066FF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l" eaLnBrk="1" hangingPunct="1">
              <a:buClrTx/>
              <a:buFontTx/>
              <a:buAutoNum type="alphaLcPeriod"/>
            </a:pPr>
            <a:r>
              <a:rPr lang="zh-CN" altLang="zh-CN" sz="2800" dirty="0">
                <a:solidFill>
                  <a:srgbClr val="0066FF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工程实践能力</a:t>
            </a:r>
          </a:p>
        </p:txBody>
      </p:sp>
    </p:spTree>
    <p:extLst>
      <p:ext uri="{BB962C8B-B14F-4D97-AF65-F5344CB8AC3E}">
        <p14:creationId xmlns:p14="http://schemas.microsoft.com/office/powerpoint/2010/main" val="1657128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964AB0-7C75-41A8-9CDA-5F9B0285DF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520" y="34257"/>
            <a:ext cx="8892480" cy="802455"/>
          </a:xfrm>
        </p:spPr>
        <p:txBody>
          <a:bodyPr/>
          <a:lstStyle/>
          <a:p>
            <a:pPr algn="ctr"/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+mn-cs"/>
              </a:rPr>
              <a:t>目的一、工程教育对知识和能力要求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18F955-0DB8-4166-A2FB-1AB80A6DE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501" y="787572"/>
            <a:ext cx="8748518" cy="573073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74B1AD24-39B3-4CB2-894B-2E3B243783C0}"/>
              </a:ext>
            </a:extLst>
          </p:cNvPr>
          <p:cNvSpPr txBox="1"/>
          <p:nvPr/>
        </p:nvSpPr>
        <p:spPr>
          <a:xfrm>
            <a:off x="4932040" y="6453336"/>
            <a:ext cx="3976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图片信息来源：同济大学周琪教授</a:t>
            </a:r>
          </a:p>
        </p:txBody>
      </p:sp>
    </p:spTree>
    <p:extLst>
      <p:ext uri="{BB962C8B-B14F-4D97-AF65-F5344CB8AC3E}">
        <p14:creationId xmlns:p14="http://schemas.microsoft.com/office/powerpoint/2010/main" val="657889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9AC225-86C7-4426-9551-6929C7651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1332148"/>
          </a:xfrm>
        </p:spPr>
        <p:txBody>
          <a:bodyPr/>
          <a:lstStyle/>
          <a:p>
            <a:r>
              <a:rPr lang="zh-CN" alt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+mn-cs"/>
              </a:rPr>
              <a:t>价值塑造、能力培养、知识传授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“三位一体”的教育模式</a:t>
            </a:r>
          </a:p>
        </p:txBody>
      </p:sp>
      <p:pic>
        <p:nvPicPr>
          <p:cNvPr id="4" name="图片 1">
            <a:extLst>
              <a:ext uri="{FF2B5EF4-FFF2-40B4-BE49-F238E27FC236}">
                <a16:creationId xmlns:a16="http://schemas.microsoft.com/office/drawing/2014/main" id="{501AD1EC-C5A6-4A27-8D8B-38CF9E199D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844824"/>
            <a:ext cx="8667019" cy="38164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73967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+mn-cs"/>
              </a:rPr>
              <a:t>两山理论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1004" y="965148"/>
            <a:ext cx="8505945" cy="4536504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6174" y="5630088"/>
            <a:ext cx="9048044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“两山”理论是习近平总书记亲自提出，并与时俱进、不断丰富内涵的科学理论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1772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6632"/>
            <a:ext cx="8229600" cy="764704"/>
          </a:xfrm>
        </p:spPr>
        <p:txBody>
          <a:bodyPr/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一、环境与人类的关系</a:t>
            </a:r>
          </a:p>
        </p:txBody>
      </p:sp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980728"/>
            <a:ext cx="8892480" cy="5717505"/>
          </a:xfrm>
        </p:spPr>
        <p:txBody>
          <a:bodyPr/>
          <a:lstStyle/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</a:pP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什么是环境？</a:t>
            </a:r>
            <a:endParaRPr lang="en-US" altLang="zh-CN" sz="3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</a:pPr>
            <a:endParaRPr lang="en-US" altLang="zh-CN" sz="3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None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教育环境、成长环境、学术科研环境、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None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建筑物环境、小区环境、办公环境、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None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投资环境、创业环境、生产环境，商业环境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None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动植物环境、生态环境、地球的时空环境、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None/>
            </a:pP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84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84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84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84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84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2"/>
          <p:cNvSpPr>
            <a:spLocks noGrp="1" noChangeArrowheads="1"/>
          </p:cNvSpPr>
          <p:nvPr>
            <p:ph type="title"/>
          </p:nvPr>
        </p:nvSpPr>
        <p:spPr>
          <a:xfrm>
            <a:off x="274712" y="51097"/>
            <a:ext cx="8867328" cy="774923"/>
          </a:xfrm>
        </p:spPr>
        <p:txBody>
          <a:bodyPr/>
          <a:lstStyle/>
          <a:p>
            <a:pPr algn="ctr"/>
            <a:r>
              <a:rPr lang="zh-CN" altLang="en-US" sz="4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+mn-cs"/>
              </a:rPr>
              <a:t>目的二、了解环境工程学科的基本内容</a:t>
            </a:r>
          </a:p>
        </p:txBody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312" y="819631"/>
            <a:ext cx="8736215" cy="1752222"/>
          </a:xfrm>
        </p:spPr>
        <p:txBody>
          <a:bodyPr/>
          <a:lstStyle/>
          <a:p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环境污染防治技术（硬件工程）</a:t>
            </a:r>
          </a:p>
          <a:p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环境规划、管理与可持续发展（软件工程）</a:t>
            </a:r>
          </a:p>
          <a:p>
            <a:r>
              <a:rPr lang="zh-CN" altLang="en-US" sz="32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环境与多学科交叉</a:t>
            </a:r>
          </a:p>
        </p:txBody>
      </p:sp>
      <p:sp>
        <p:nvSpPr>
          <p:cNvPr id="212996" name="AutoShape 4"/>
          <p:cNvSpPr>
            <a:spLocks/>
          </p:cNvSpPr>
          <p:nvPr/>
        </p:nvSpPr>
        <p:spPr bwMode="auto">
          <a:xfrm>
            <a:off x="1151832" y="3196194"/>
            <a:ext cx="792162" cy="3420321"/>
          </a:xfrm>
          <a:prstGeom prst="leftBrace">
            <a:avLst>
              <a:gd name="adj1" fmla="val 21209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8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12997" name="Rectangle 5"/>
          <p:cNvSpPr>
            <a:spLocks noChangeArrowheads="1"/>
          </p:cNvSpPr>
          <p:nvPr/>
        </p:nvSpPr>
        <p:spPr bwMode="auto">
          <a:xfrm>
            <a:off x="2159249" y="3196195"/>
            <a:ext cx="305724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环境污染防治技术</a:t>
            </a:r>
          </a:p>
        </p:txBody>
      </p:sp>
      <p:sp>
        <p:nvSpPr>
          <p:cNvPr id="212998" name="AutoShape 6"/>
          <p:cNvSpPr>
            <a:spLocks/>
          </p:cNvSpPr>
          <p:nvPr/>
        </p:nvSpPr>
        <p:spPr bwMode="auto">
          <a:xfrm>
            <a:off x="5360314" y="2687876"/>
            <a:ext cx="285122" cy="1682942"/>
          </a:xfrm>
          <a:prstGeom prst="leftBrace">
            <a:avLst>
              <a:gd name="adj1" fmla="val 167964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8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12999" name="Rectangle 7"/>
          <p:cNvSpPr>
            <a:spLocks noChangeArrowheads="1"/>
          </p:cNvSpPr>
          <p:nvPr/>
        </p:nvSpPr>
        <p:spPr bwMode="auto">
          <a:xfrm>
            <a:off x="5632908" y="2497033"/>
            <a:ext cx="162095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物理技术</a:t>
            </a:r>
          </a:p>
        </p:txBody>
      </p:sp>
      <p:sp>
        <p:nvSpPr>
          <p:cNvPr id="213000" name="Rectangle 8"/>
          <p:cNvSpPr>
            <a:spLocks noChangeArrowheads="1"/>
          </p:cNvSpPr>
          <p:nvPr/>
        </p:nvSpPr>
        <p:spPr bwMode="auto">
          <a:xfrm>
            <a:off x="5632907" y="3451341"/>
            <a:ext cx="162095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生物技术</a:t>
            </a:r>
          </a:p>
        </p:txBody>
      </p:sp>
      <p:sp>
        <p:nvSpPr>
          <p:cNvPr id="213001" name="Rectangle 9"/>
          <p:cNvSpPr>
            <a:spLocks noChangeArrowheads="1"/>
          </p:cNvSpPr>
          <p:nvPr/>
        </p:nvSpPr>
        <p:spPr bwMode="auto">
          <a:xfrm>
            <a:off x="5620380" y="2965545"/>
            <a:ext cx="162095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化学技术</a:t>
            </a:r>
          </a:p>
        </p:txBody>
      </p:sp>
      <p:sp>
        <p:nvSpPr>
          <p:cNvPr id="213002" name="Rectangle 10"/>
          <p:cNvSpPr>
            <a:spLocks noChangeArrowheads="1"/>
          </p:cNvSpPr>
          <p:nvPr/>
        </p:nvSpPr>
        <p:spPr bwMode="auto">
          <a:xfrm>
            <a:off x="1894432" y="5088931"/>
            <a:ext cx="3775393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环境管理与可持续发展</a:t>
            </a:r>
          </a:p>
        </p:txBody>
      </p:sp>
      <p:sp>
        <p:nvSpPr>
          <p:cNvPr id="213003" name="AutoShape 11"/>
          <p:cNvSpPr>
            <a:spLocks/>
          </p:cNvSpPr>
          <p:nvPr/>
        </p:nvSpPr>
        <p:spPr bwMode="auto">
          <a:xfrm>
            <a:off x="5616911" y="4889622"/>
            <a:ext cx="191596" cy="1546933"/>
          </a:xfrm>
          <a:prstGeom prst="leftBrace">
            <a:avLst>
              <a:gd name="adj1" fmla="val 142779"/>
              <a:gd name="adj2" fmla="val 50000"/>
            </a:avLst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zh-CN" altLang="en-US" sz="280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13004" name="Rectangle 12"/>
          <p:cNvSpPr>
            <a:spLocks noChangeArrowheads="1"/>
          </p:cNvSpPr>
          <p:nvPr/>
        </p:nvSpPr>
        <p:spPr bwMode="auto">
          <a:xfrm>
            <a:off x="5825338" y="4589379"/>
            <a:ext cx="126188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管理学</a:t>
            </a:r>
          </a:p>
        </p:txBody>
      </p:sp>
      <p:sp>
        <p:nvSpPr>
          <p:cNvPr id="213005" name="Rectangle 13"/>
          <p:cNvSpPr>
            <a:spLocks noChangeArrowheads="1"/>
          </p:cNvSpPr>
          <p:nvPr/>
        </p:nvSpPr>
        <p:spPr bwMode="auto">
          <a:xfrm>
            <a:off x="5816923" y="5112599"/>
            <a:ext cx="126188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经济学</a:t>
            </a:r>
          </a:p>
        </p:txBody>
      </p:sp>
      <p:sp>
        <p:nvSpPr>
          <p:cNvPr id="213006" name="Rectangle 14"/>
          <p:cNvSpPr>
            <a:spLocks noChangeArrowheads="1"/>
          </p:cNvSpPr>
          <p:nvPr/>
        </p:nvSpPr>
        <p:spPr bwMode="auto">
          <a:xfrm>
            <a:off x="5996458" y="5585078"/>
            <a:ext cx="90281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法学</a:t>
            </a:r>
          </a:p>
        </p:txBody>
      </p:sp>
      <p:sp>
        <p:nvSpPr>
          <p:cNvPr id="213007" name="Rectangle 15"/>
          <p:cNvSpPr>
            <a:spLocks noChangeArrowheads="1"/>
          </p:cNvSpPr>
          <p:nvPr/>
        </p:nvSpPr>
        <p:spPr bwMode="auto">
          <a:xfrm>
            <a:off x="5816922" y="6093296"/>
            <a:ext cx="1651414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伦理学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…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Rectangle 8">
            <a:extLst>
              <a:ext uri="{FF2B5EF4-FFF2-40B4-BE49-F238E27FC236}">
                <a16:creationId xmlns:a16="http://schemas.microsoft.com/office/drawing/2014/main" id="{3A8D43CF-16D0-4163-8F68-43E75A3828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15570" y="4007569"/>
            <a:ext cx="291686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/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信息技术</a:t>
            </a:r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…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7" name="Rectangle 10">
            <a:extLst>
              <a:ext uri="{FF2B5EF4-FFF2-40B4-BE49-F238E27FC236}">
                <a16:creationId xmlns:a16="http://schemas.microsoft.com/office/drawing/2014/main" id="{BF0BCE9F-0534-458D-B299-4573C4391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43994" y="6174945"/>
            <a:ext cx="950901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altLang="zh-CN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……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34">
            <a:extLst>
              <a:ext uri="{FF2B5EF4-FFF2-40B4-BE49-F238E27FC236}">
                <a16:creationId xmlns:a16="http://schemas.microsoft.com/office/drawing/2014/main" id="{35F8615A-E3D3-422B-9CAB-E30613CF39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1057" y="165100"/>
            <a:ext cx="7700963" cy="120015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 sz="2400" b="1">
                <a:solidFill>
                  <a:schemeClr val="bg1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2400" b="1">
                <a:solidFill>
                  <a:schemeClr val="bg1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2400" b="1">
                <a:solidFill>
                  <a:schemeClr val="bg1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2400" b="1">
                <a:solidFill>
                  <a:schemeClr val="bg1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2400" b="1">
                <a:solidFill>
                  <a:schemeClr val="bg1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bg1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eaLnBrk="1" hangingPunct="1">
              <a:defRPr/>
            </a:pPr>
            <a:r>
              <a:rPr lang="zh-CN" altLang="en-US" sz="4000" dirty="0">
                <a:solidFill>
                  <a:srgbClr val="FF0000"/>
                </a:solidFill>
                <a:latin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sz="400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突破前沿问题需要多学科融合</a:t>
            </a:r>
            <a:endParaRPr lang="en-US" altLang="zh-CN" sz="400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 eaLnBrk="1" hangingPunct="1">
              <a:defRPr/>
            </a:pPr>
            <a:r>
              <a:rPr lang="zh-CN" altLang="en-US" sz="32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</a:rPr>
              <a:t> </a:t>
            </a:r>
          </a:p>
        </p:txBody>
      </p:sp>
      <p:grpSp>
        <p:nvGrpSpPr>
          <p:cNvPr id="47108" name="组合 31">
            <a:extLst>
              <a:ext uri="{FF2B5EF4-FFF2-40B4-BE49-F238E27FC236}">
                <a16:creationId xmlns:a16="http://schemas.microsoft.com/office/drawing/2014/main" id="{EB073CA4-13FD-42F5-9F0B-9B3022179949}"/>
              </a:ext>
            </a:extLst>
          </p:cNvPr>
          <p:cNvGrpSpPr>
            <a:grpSpLocks/>
          </p:cNvGrpSpPr>
          <p:nvPr/>
        </p:nvGrpSpPr>
        <p:grpSpPr bwMode="auto">
          <a:xfrm>
            <a:off x="683568" y="1196752"/>
            <a:ext cx="8064896" cy="4608512"/>
            <a:chOff x="630071" y="1674095"/>
            <a:chExt cx="8325924" cy="4769274"/>
          </a:xfrm>
        </p:grpSpPr>
        <p:sp>
          <p:nvSpPr>
            <p:cNvPr id="47109" name="Rectangle 89">
              <a:extLst>
                <a:ext uri="{FF2B5EF4-FFF2-40B4-BE49-F238E27FC236}">
                  <a16:creationId xmlns:a16="http://schemas.microsoft.com/office/drawing/2014/main" id="{A9D29D48-0A0D-4751-8786-A32C8F3B8D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4124" y="2034137"/>
              <a:ext cx="1246216" cy="607597"/>
            </a:xfrm>
            <a:prstGeom prst="rect">
              <a:avLst/>
            </a:prstGeom>
            <a:solidFill>
              <a:srgbClr val="CCECFF"/>
            </a:solidFill>
            <a:ln w="19050">
              <a:solidFill>
                <a:srgbClr val="0000FF"/>
              </a:solidFill>
              <a:miter lim="800000"/>
              <a:headEnd/>
              <a:tailEnd/>
            </a:ln>
          </p:spPr>
          <p:txBody>
            <a:bodyPr lIns="88900" tIns="44450" rIns="88900" bIns="44450"/>
            <a:lstStyle>
              <a:lvl1pPr defTabSz="9017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 defTabSz="90170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 defTabSz="9017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 defTabSz="9017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 defTabSz="9017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rgbClr val="C0504D"/>
                </a:buClr>
                <a:buFont typeface="Wingdings" panose="05000000000000000000" pitchFamily="2" charset="2"/>
                <a:buNone/>
              </a:pPr>
              <a:r>
                <a:rPr kumimoji="0" lang="en-US" altLang="zh-CN" sz="23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  </a:t>
              </a:r>
              <a:endParaRPr kumimoji="0" lang="zh-CN" altLang="en-US" sz="23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7110" name="矩形 11">
              <a:extLst>
                <a:ext uri="{FF2B5EF4-FFF2-40B4-BE49-F238E27FC236}">
                  <a16:creationId xmlns:a16="http://schemas.microsoft.com/office/drawing/2014/main" id="{29B13F7B-8257-4B41-A9A2-19499F55B5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180" y="2025289"/>
              <a:ext cx="1440160" cy="6524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CN">
                  <a:solidFill>
                    <a:srgbClr val="C0504D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kumimoji="0" lang="zh-CN" altLang="en-US">
                  <a:solidFill>
                    <a:srgbClr val="C050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大气</a:t>
              </a:r>
            </a:p>
          </p:txBody>
        </p:sp>
        <p:sp>
          <p:nvSpPr>
            <p:cNvPr id="47111" name="AutoShape 22">
              <a:extLst>
                <a:ext uri="{FF2B5EF4-FFF2-40B4-BE49-F238E27FC236}">
                  <a16:creationId xmlns:a16="http://schemas.microsoft.com/office/drawing/2014/main" id="{6718F17B-84C4-46B0-9742-30B51416DE8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 flipH="1">
              <a:off x="3254285" y="5605560"/>
              <a:ext cx="5156531" cy="212658"/>
            </a:xfrm>
            <a:prstGeom prst="rightArrow">
              <a:avLst>
                <a:gd name="adj1" fmla="val 50000"/>
                <a:gd name="adj2" fmla="val 52313"/>
              </a:avLst>
            </a:prstGeom>
            <a:solidFill>
              <a:srgbClr val="333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kumimoji="0" lang="zh-CN" altLang="en-US" sz="2400">
                <a:solidFill>
                  <a:srgbClr val="00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7112" name="Rectangle 89">
              <a:extLst>
                <a:ext uri="{FF2B5EF4-FFF2-40B4-BE49-F238E27FC236}">
                  <a16:creationId xmlns:a16="http://schemas.microsoft.com/office/drawing/2014/main" id="{CFC81E66-947A-4393-969D-1E87A79EBB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3179" y="1874639"/>
              <a:ext cx="2183867" cy="1339324"/>
            </a:xfrm>
            <a:prstGeom prst="rect">
              <a:avLst/>
            </a:prstGeom>
            <a:solidFill>
              <a:srgbClr val="E4FEC4"/>
            </a:solidFill>
            <a:ln w="28575">
              <a:solidFill>
                <a:srgbClr val="0000FF"/>
              </a:solidFill>
              <a:miter lim="800000"/>
              <a:headEnd/>
              <a:tailEnd/>
            </a:ln>
          </p:spPr>
          <p:txBody>
            <a:bodyPr lIns="88900" tIns="44450" rIns="88900" bIns="44450"/>
            <a:lstStyle>
              <a:lvl1pPr defTabSz="9017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 defTabSz="90170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 defTabSz="9017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 defTabSz="9017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 defTabSz="9017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rgbClr val="C0504D"/>
                </a:buClr>
                <a:buFont typeface="Wingdings" panose="05000000000000000000" pitchFamily="2" charset="2"/>
                <a:buNone/>
              </a:pPr>
              <a:r>
                <a:rPr kumimoji="0" lang="en-US" altLang="zh-CN" sz="23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  </a:t>
              </a:r>
              <a:endParaRPr kumimoji="0" lang="zh-CN" altLang="en-US" sz="23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7113" name="矩形 11">
              <a:extLst>
                <a:ext uri="{FF2B5EF4-FFF2-40B4-BE49-F238E27FC236}">
                  <a16:creationId xmlns:a16="http://schemas.microsoft.com/office/drawing/2014/main" id="{065A7CC8-5727-4D87-8295-2A386135DCE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95581" y="1874639"/>
              <a:ext cx="2660414" cy="13393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zh-CN" altLang="en-US" sz="3600">
                  <a:solidFill>
                    <a:srgbClr val="C050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环境</a:t>
              </a:r>
              <a:endParaRPr kumimoji="0" lang="en-US" altLang="zh-CN" sz="3600">
                <a:solidFill>
                  <a:srgbClr val="C0504D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zh-CN" altLang="en-US" sz="3600">
                  <a:solidFill>
                    <a:srgbClr val="C050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质量改善</a:t>
              </a:r>
            </a:p>
          </p:txBody>
        </p:sp>
        <p:sp>
          <p:nvSpPr>
            <p:cNvPr id="47114" name="矩形 11">
              <a:extLst>
                <a:ext uri="{FF2B5EF4-FFF2-40B4-BE49-F238E27FC236}">
                  <a16:creationId xmlns:a16="http://schemas.microsoft.com/office/drawing/2014/main" id="{39CA9A45-7D5E-4879-BCEE-7695E19CCC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0341" y="5859562"/>
              <a:ext cx="5350475" cy="5838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zh-CN" altLang="en-US" sz="2800">
                  <a:solidFill>
                    <a:srgbClr val="002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科学、工程与管理学科融合</a:t>
              </a:r>
            </a:p>
          </p:txBody>
        </p:sp>
        <p:sp>
          <p:nvSpPr>
            <p:cNvPr id="47115" name="AutoShape 22">
              <a:extLst>
                <a:ext uri="{FF2B5EF4-FFF2-40B4-BE49-F238E27FC236}">
                  <a16:creationId xmlns:a16="http://schemas.microsoft.com/office/drawing/2014/main" id="{DE477AAF-D3F2-4948-848F-29ED2611D889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9382809" flipH="1" flipV="1">
              <a:off x="3377681" y="3379149"/>
              <a:ext cx="3268177" cy="711209"/>
            </a:xfrm>
            <a:prstGeom prst="rightArrow">
              <a:avLst>
                <a:gd name="adj1" fmla="val 50000"/>
                <a:gd name="adj2" fmla="val 52313"/>
              </a:avLst>
            </a:prstGeom>
            <a:noFill/>
            <a:ln w="28575" algn="ctr">
              <a:solidFill>
                <a:srgbClr val="0070C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kumimoji="0" lang="zh-CN" altLang="en-US" sz="2400">
                <a:solidFill>
                  <a:srgbClr val="000000"/>
                </a:solidFill>
                <a:ea typeface="宋体" panose="02010600030101010101" pitchFamily="2" charset="-122"/>
              </a:endParaRPr>
            </a:p>
          </p:txBody>
        </p:sp>
        <p:sp>
          <p:nvSpPr>
            <p:cNvPr id="47116" name="Rectangle 89">
              <a:extLst>
                <a:ext uri="{FF2B5EF4-FFF2-40B4-BE49-F238E27FC236}">
                  <a16:creationId xmlns:a16="http://schemas.microsoft.com/office/drawing/2014/main" id="{8C1236FE-B361-45F5-AF00-C3CE6123B8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4124" y="3001715"/>
              <a:ext cx="1246216" cy="607597"/>
            </a:xfrm>
            <a:prstGeom prst="rect">
              <a:avLst/>
            </a:prstGeom>
            <a:solidFill>
              <a:srgbClr val="CCECFF"/>
            </a:solidFill>
            <a:ln w="19050">
              <a:solidFill>
                <a:srgbClr val="0000FF"/>
              </a:solidFill>
              <a:miter lim="800000"/>
              <a:headEnd/>
              <a:tailEnd/>
            </a:ln>
          </p:spPr>
          <p:txBody>
            <a:bodyPr lIns="88900" tIns="44450" rIns="88900" bIns="44450"/>
            <a:lstStyle>
              <a:lvl1pPr defTabSz="9017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 defTabSz="90170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 defTabSz="9017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 defTabSz="9017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 defTabSz="9017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rgbClr val="C0504D"/>
                </a:buClr>
                <a:buFont typeface="Wingdings" panose="05000000000000000000" pitchFamily="2" charset="2"/>
                <a:buNone/>
              </a:pPr>
              <a:r>
                <a:rPr kumimoji="0" lang="en-US" altLang="zh-CN" sz="23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  </a:t>
              </a:r>
              <a:endParaRPr kumimoji="0" lang="zh-CN" altLang="en-US" sz="23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7117" name="矩形 11">
              <a:extLst>
                <a:ext uri="{FF2B5EF4-FFF2-40B4-BE49-F238E27FC236}">
                  <a16:creationId xmlns:a16="http://schemas.microsoft.com/office/drawing/2014/main" id="{14D6ABC2-8AD1-48C0-92C2-BA5B338D03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180" y="2983787"/>
              <a:ext cx="1440160" cy="6524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CN">
                  <a:solidFill>
                    <a:srgbClr val="C0504D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kumimoji="0" lang="zh-CN" altLang="en-US">
                  <a:solidFill>
                    <a:srgbClr val="C050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水体</a:t>
              </a:r>
            </a:p>
          </p:txBody>
        </p:sp>
        <p:sp>
          <p:nvSpPr>
            <p:cNvPr id="47118" name="Rectangle 89">
              <a:extLst>
                <a:ext uri="{FF2B5EF4-FFF2-40B4-BE49-F238E27FC236}">
                  <a16:creationId xmlns:a16="http://schemas.microsoft.com/office/drawing/2014/main" id="{4EF1FF01-A520-4681-91C8-EFF56C87019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4124" y="3946820"/>
              <a:ext cx="1246216" cy="607597"/>
            </a:xfrm>
            <a:prstGeom prst="rect">
              <a:avLst/>
            </a:prstGeom>
            <a:solidFill>
              <a:srgbClr val="CCECFF"/>
            </a:solidFill>
            <a:ln w="19050">
              <a:solidFill>
                <a:srgbClr val="0000FF"/>
              </a:solidFill>
              <a:miter lim="800000"/>
              <a:headEnd/>
              <a:tailEnd/>
            </a:ln>
          </p:spPr>
          <p:txBody>
            <a:bodyPr lIns="88900" tIns="44450" rIns="88900" bIns="44450"/>
            <a:lstStyle>
              <a:lvl1pPr defTabSz="9017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 defTabSz="90170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 defTabSz="9017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 defTabSz="9017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 defTabSz="9017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rgbClr val="C0504D"/>
                </a:buClr>
                <a:buFont typeface="Wingdings" panose="05000000000000000000" pitchFamily="2" charset="2"/>
                <a:buNone/>
              </a:pPr>
              <a:r>
                <a:rPr kumimoji="0" lang="en-US" altLang="zh-CN" sz="23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  </a:t>
              </a:r>
              <a:endParaRPr kumimoji="0" lang="zh-CN" altLang="en-US" sz="23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7119" name="矩形 11">
              <a:extLst>
                <a:ext uri="{FF2B5EF4-FFF2-40B4-BE49-F238E27FC236}">
                  <a16:creationId xmlns:a16="http://schemas.microsoft.com/office/drawing/2014/main" id="{AA332060-0FFB-4365-9455-5C645D6E5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20180" y="3946820"/>
              <a:ext cx="1440160" cy="6524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CN">
                  <a:solidFill>
                    <a:srgbClr val="C0504D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kumimoji="0" lang="zh-CN" altLang="en-US">
                  <a:solidFill>
                    <a:srgbClr val="C050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土壤</a:t>
              </a:r>
            </a:p>
          </p:txBody>
        </p:sp>
        <p:sp>
          <p:nvSpPr>
            <p:cNvPr id="47120" name="Rectangle 89">
              <a:extLst>
                <a:ext uri="{FF2B5EF4-FFF2-40B4-BE49-F238E27FC236}">
                  <a16:creationId xmlns:a16="http://schemas.microsoft.com/office/drawing/2014/main" id="{8B8E36EA-86D2-4AFA-830D-3BDC4DD45F8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79709" y="4756910"/>
              <a:ext cx="1246216" cy="607597"/>
            </a:xfrm>
            <a:prstGeom prst="rect">
              <a:avLst/>
            </a:prstGeom>
            <a:solidFill>
              <a:srgbClr val="CCECFF"/>
            </a:solidFill>
            <a:ln w="19050">
              <a:solidFill>
                <a:srgbClr val="0000FF"/>
              </a:solidFill>
              <a:miter lim="800000"/>
              <a:headEnd/>
              <a:tailEnd/>
            </a:ln>
          </p:spPr>
          <p:txBody>
            <a:bodyPr lIns="88900" tIns="44450" rIns="88900" bIns="44450"/>
            <a:lstStyle>
              <a:lvl1pPr defTabSz="9017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 defTabSz="90170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 defTabSz="9017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 defTabSz="9017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 defTabSz="9017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rgbClr val="C0504D"/>
                </a:buClr>
                <a:buFont typeface="Wingdings" panose="05000000000000000000" pitchFamily="2" charset="2"/>
                <a:buNone/>
              </a:pPr>
              <a:r>
                <a:rPr kumimoji="0" lang="en-US" altLang="zh-CN" sz="23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  </a:t>
              </a:r>
              <a:endParaRPr kumimoji="0" lang="zh-CN" altLang="en-US" sz="23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7121" name="矩形 11">
              <a:extLst>
                <a:ext uri="{FF2B5EF4-FFF2-40B4-BE49-F238E27FC236}">
                  <a16:creationId xmlns:a16="http://schemas.microsoft.com/office/drawing/2014/main" id="{262D0AB4-2ED8-41E5-B446-FF57E444EF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85765" y="4736977"/>
              <a:ext cx="1440160" cy="6524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CN">
                  <a:solidFill>
                    <a:srgbClr val="C0504D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kumimoji="0" lang="zh-CN" altLang="en-US">
                  <a:solidFill>
                    <a:srgbClr val="C050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控制</a:t>
              </a:r>
            </a:p>
          </p:txBody>
        </p:sp>
        <p:sp>
          <p:nvSpPr>
            <p:cNvPr id="47122" name="Rectangle 89">
              <a:extLst>
                <a:ext uri="{FF2B5EF4-FFF2-40B4-BE49-F238E27FC236}">
                  <a16:creationId xmlns:a16="http://schemas.microsoft.com/office/drawing/2014/main" id="{5E4F7544-4CB3-4059-A36F-01848563E7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9376" y="4756910"/>
              <a:ext cx="1246216" cy="607597"/>
            </a:xfrm>
            <a:prstGeom prst="rect">
              <a:avLst/>
            </a:prstGeom>
            <a:solidFill>
              <a:srgbClr val="CCECFF"/>
            </a:solidFill>
            <a:ln w="19050">
              <a:solidFill>
                <a:srgbClr val="0000FF"/>
              </a:solidFill>
              <a:miter lim="800000"/>
              <a:headEnd/>
              <a:tailEnd/>
            </a:ln>
          </p:spPr>
          <p:txBody>
            <a:bodyPr lIns="88900" tIns="44450" rIns="88900" bIns="44450"/>
            <a:lstStyle>
              <a:lvl1pPr defTabSz="9017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 defTabSz="90170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 defTabSz="9017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 defTabSz="9017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 defTabSz="9017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rgbClr val="C0504D"/>
                </a:buClr>
                <a:buFont typeface="Wingdings" panose="05000000000000000000" pitchFamily="2" charset="2"/>
                <a:buNone/>
              </a:pPr>
              <a:r>
                <a:rPr kumimoji="0" lang="en-US" altLang="zh-CN" sz="23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  </a:t>
              </a:r>
              <a:endParaRPr kumimoji="0" lang="zh-CN" altLang="en-US" sz="23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7123" name="Rectangle 89">
              <a:extLst>
                <a:ext uri="{FF2B5EF4-FFF2-40B4-BE49-F238E27FC236}">
                  <a16:creationId xmlns:a16="http://schemas.microsoft.com/office/drawing/2014/main" id="{FECF5FE5-E3E4-4095-85A7-018C23E7C4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54285" y="4756620"/>
              <a:ext cx="1246216" cy="607597"/>
            </a:xfrm>
            <a:prstGeom prst="rect">
              <a:avLst/>
            </a:prstGeom>
            <a:solidFill>
              <a:srgbClr val="CCECFF"/>
            </a:solidFill>
            <a:ln w="19050">
              <a:solidFill>
                <a:srgbClr val="0000FF"/>
              </a:solidFill>
              <a:miter lim="800000"/>
              <a:headEnd/>
              <a:tailEnd/>
            </a:ln>
          </p:spPr>
          <p:txBody>
            <a:bodyPr lIns="88900" tIns="44450" rIns="88900" bIns="44450"/>
            <a:lstStyle>
              <a:lvl1pPr defTabSz="901700"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 defTabSz="90170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 defTabSz="9017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 defTabSz="9017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 defTabSz="9017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defTabSz="9017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lnSpc>
                  <a:spcPct val="130000"/>
                </a:lnSpc>
                <a:spcBef>
                  <a:spcPct val="0"/>
                </a:spcBef>
                <a:buClr>
                  <a:srgbClr val="C0504D"/>
                </a:buClr>
                <a:buFont typeface="Wingdings" panose="05000000000000000000" pitchFamily="2" charset="2"/>
                <a:buNone/>
              </a:pPr>
              <a:r>
                <a:rPr kumimoji="0" lang="en-US" altLang="zh-CN" sz="2300">
                  <a:solidFill>
                    <a:srgbClr val="000000"/>
                  </a:solidFill>
                  <a:latin typeface="Times New Roman" panose="02020603050405020304" pitchFamily="18" charset="0"/>
                  <a:ea typeface="宋体" panose="02010600030101010101" pitchFamily="2" charset="-122"/>
                  <a:cs typeface="Times New Roman" panose="02020603050405020304" pitchFamily="18" charset="0"/>
                </a:rPr>
                <a:t>   </a:t>
              </a:r>
              <a:endParaRPr kumimoji="0" lang="zh-CN" altLang="en-US" sz="230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endParaRPr>
            </a:p>
          </p:txBody>
        </p:sp>
        <p:sp>
          <p:nvSpPr>
            <p:cNvPr id="47124" name="矩形 11">
              <a:extLst>
                <a:ext uri="{FF2B5EF4-FFF2-40B4-BE49-F238E27FC236}">
                  <a16:creationId xmlns:a16="http://schemas.microsoft.com/office/drawing/2014/main" id="{C23EC1C3-3F1B-457A-960C-6CBE158FD6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45431" y="4736977"/>
              <a:ext cx="1440160" cy="6524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CN">
                  <a:solidFill>
                    <a:srgbClr val="C0504D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kumimoji="0" lang="zh-CN" altLang="en-US">
                  <a:solidFill>
                    <a:srgbClr val="C050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效应</a:t>
              </a:r>
            </a:p>
          </p:txBody>
        </p:sp>
        <p:sp>
          <p:nvSpPr>
            <p:cNvPr id="47125" name="矩形 11">
              <a:extLst>
                <a:ext uri="{FF2B5EF4-FFF2-40B4-BE49-F238E27FC236}">
                  <a16:creationId xmlns:a16="http://schemas.microsoft.com/office/drawing/2014/main" id="{A1C4E696-D6D0-40AA-88FD-4E87209D7A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060340" y="4736977"/>
              <a:ext cx="1440160" cy="6524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en-US" altLang="zh-CN">
                  <a:solidFill>
                    <a:srgbClr val="C0504D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 </a:t>
              </a:r>
              <a:r>
                <a:rPr kumimoji="0" lang="zh-CN" altLang="en-US">
                  <a:solidFill>
                    <a:srgbClr val="C0504D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成因</a:t>
              </a:r>
            </a:p>
          </p:txBody>
        </p:sp>
        <p:sp>
          <p:nvSpPr>
            <p:cNvPr id="47126" name="矩形 11">
              <a:extLst>
                <a:ext uri="{FF2B5EF4-FFF2-40B4-BE49-F238E27FC236}">
                  <a16:creationId xmlns:a16="http://schemas.microsoft.com/office/drawing/2014/main" id="{F82BAF4A-B4FF-47D0-96EE-C5632F16EC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0071" y="1674095"/>
              <a:ext cx="765085" cy="3468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r>
                <a:rPr kumimoji="0" lang="zh-CN" altLang="en-US" sz="2800">
                  <a:solidFill>
                    <a:srgbClr val="00206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跨环境介质协同</a:t>
              </a:r>
            </a:p>
          </p:txBody>
        </p:sp>
        <p:sp>
          <p:nvSpPr>
            <p:cNvPr id="47127" name="AutoShape 22">
              <a:extLst>
                <a:ext uri="{FF2B5EF4-FFF2-40B4-BE49-F238E27FC236}">
                  <a16:creationId xmlns:a16="http://schemas.microsoft.com/office/drawing/2014/main" id="{7D982136-C931-4853-8CD3-5910DD89998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5400000" flipH="1">
              <a:off x="-116246" y="3322671"/>
              <a:ext cx="3240363" cy="212661"/>
            </a:xfrm>
            <a:prstGeom prst="rightArrow">
              <a:avLst>
                <a:gd name="adj1" fmla="val 50000"/>
                <a:gd name="adj2" fmla="val 52343"/>
              </a:avLst>
            </a:prstGeom>
            <a:solidFill>
              <a:srgbClr val="3333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ea typeface="MS PGothic" panose="020B0600070205080204" pitchFamily="34" charset="-128"/>
                  <a:cs typeface="黑体" panose="02010609060101010101" pitchFamily="49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黑体" panose="02010609060101010101" pitchFamily="49" charset="-122"/>
                  <a:cs typeface="黑体" panose="02010609060101010101" pitchFamily="49" charset="-122"/>
                </a:defRPr>
              </a:lvl9pPr>
            </a:lstStyle>
            <a:p>
              <a:pPr algn="ctr">
                <a:spcBef>
                  <a:spcPct val="0"/>
                </a:spcBef>
                <a:buFontTx/>
                <a:buNone/>
              </a:pPr>
              <a:endParaRPr kumimoji="0" lang="zh-CN" altLang="en-US" sz="2400">
                <a:solidFill>
                  <a:srgbClr val="000000"/>
                </a:solidFill>
                <a:ea typeface="宋体" panose="0201060003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51520" y="980728"/>
            <a:ext cx="8892480" cy="5717505"/>
          </a:xfrm>
        </p:spPr>
        <p:txBody>
          <a:bodyPr/>
          <a:lstStyle/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什么是环境？</a:t>
            </a:r>
            <a:endParaRPr lang="en-US" altLang="zh-CN" sz="3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</a:pPr>
            <a:endParaRPr lang="en-US" altLang="zh-CN" sz="3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 algn="just">
              <a:lnSpc>
                <a:spcPct val="150000"/>
              </a:lnSpc>
              <a:spcBef>
                <a:spcPct val="15000"/>
              </a:spcBef>
              <a:spcAft>
                <a:spcPct val="15000"/>
              </a:spcAft>
              <a:buNone/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环境是相对于一定中心事物（主体）而言的，与某一中心事物相关的周围事物的集合（客体）就称为这一中心事物的环境。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6632"/>
            <a:ext cx="8229600" cy="764704"/>
          </a:xfrm>
        </p:spPr>
        <p:txBody>
          <a:bodyPr/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一、环境与人类的关系</a:t>
            </a:r>
          </a:p>
        </p:txBody>
      </p:sp>
    </p:spTree>
    <p:extLst>
      <p:ext uri="{BB962C8B-B14F-4D97-AF65-F5344CB8AC3E}">
        <p14:creationId xmlns:p14="http://schemas.microsoft.com/office/powerpoint/2010/main" val="16945262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08720"/>
            <a:ext cx="8507287" cy="5717505"/>
          </a:xfrm>
        </p:spPr>
        <p:txBody>
          <a:bodyPr/>
          <a:lstStyle/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</a:pPr>
            <a:r>
              <a:rPr lang="zh-CN" altLang="en-US" sz="3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环境的学术定义</a:t>
            </a:r>
            <a:r>
              <a:rPr lang="en-US" altLang="zh-CN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/</a:t>
            </a:r>
            <a:r>
              <a:rPr lang="zh-CN" altLang="en-US" sz="3600" b="1" dirty="0">
                <a:latin typeface="黑体" panose="02010609060101010101" pitchFamily="49" charset="-122"/>
                <a:ea typeface="黑体" panose="02010609060101010101" pitchFamily="49" charset="-122"/>
              </a:rPr>
              <a:t>法律定义：</a:t>
            </a:r>
          </a:p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   指影响人类生存和发展（主体）的各种天然的和经过人工改造的自然因素的总体（客体），包括大气、水、海洋、土地、矿藏、森林、草原、野生生物、自然遗迹、人文遗迹、自然保护区、风景名胜区、城市和乡村等。</a:t>
            </a:r>
            <a:endParaRPr lang="en-US" altLang="zh-CN" sz="36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Font typeface="Wingdings" panose="05000000000000000000" pitchFamily="2" charset="2"/>
              <a:buNone/>
            </a:pPr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			—《</a:t>
            </a:r>
            <a:r>
              <a:rPr lang="zh-CN" altLang="en-US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中华人民共和国环境保护法</a:t>
            </a:r>
            <a:r>
              <a:rPr lang="en-US" altLang="zh-CN" sz="36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》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6632"/>
            <a:ext cx="8229600" cy="764704"/>
          </a:xfrm>
        </p:spPr>
        <p:txBody>
          <a:bodyPr/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一、环境与人类的关系</a:t>
            </a:r>
          </a:p>
        </p:txBody>
      </p:sp>
    </p:spTree>
    <p:extLst>
      <p:ext uri="{BB962C8B-B14F-4D97-AF65-F5344CB8AC3E}">
        <p14:creationId xmlns:p14="http://schemas.microsoft.com/office/powerpoint/2010/main" val="4216255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908721"/>
            <a:ext cx="8507287" cy="3456383"/>
          </a:xfrm>
        </p:spPr>
        <p:txBody>
          <a:bodyPr/>
          <a:lstStyle/>
          <a:p>
            <a:pPr marL="0" indent="0" algn="ctr"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None/>
            </a:pPr>
            <a:endParaRPr lang="en-US" altLang="zh-CN" sz="5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lnSpc>
                <a:spcPct val="105000"/>
              </a:lnSpc>
              <a:spcBef>
                <a:spcPct val="15000"/>
              </a:spcBef>
              <a:spcAft>
                <a:spcPct val="15000"/>
              </a:spcAft>
              <a:buNone/>
            </a:pPr>
            <a:r>
              <a:rPr lang="zh-CN" altLang="zh-CN" sz="6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人类环境</a:t>
            </a:r>
            <a:r>
              <a:rPr lang="en-US" altLang="zh-CN" sz="6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6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≠ </a:t>
            </a:r>
            <a:r>
              <a:rPr lang="zh-CN" altLang="zh-CN" sz="6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自然环境</a:t>
            </a:r>
            <a:endParaRPr lang="en-US" altLang="zh-CN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57199" y="5013176"/>
            <a:ext cx="850728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自然环境的主体是自然界的事物（包括人的生物属性在内），不存在复杂的智力活动和精神世界。</a:t>
            </a:r>
          </a:p>
        </p:txBody>
      </p:sp>
      <p:sp>
        <p:nvSpPr>
          <p:cNvPr id="4" name="矩形 3"/>
          <p:cNvSpPr/>
          <p:nvPr/>
        </p:nvSpPr>
        <p:spPr>
          <a:xfrm>
            <a:off x="532055" y="3904310"/>
            <a:ext cx="850444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zh-CN" altLang="en-US" sz="28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人类环境的主体是具有复杂精神世界和智力活动的人；</a:t>
            </a:r>
            <a:endParaRPr lang="en-US" altLang="zh-CN" sz="28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6632"/>
            <a:ext cx="8229600" cy="764704"/>
          </a:xfrm>
        </p:spPr>
        <p:txBody>
          <a:bodyPr/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一、环境与人类的关系</a:t>
            </a:r>
          </a:p>
        </p:txBody>
      </p:sp>
    </p:spTree>
    <p:extLst>
      <p:ext uri="{BB962C8B-B14F-4D97-AF65-F5344CB8AC3E}">
        <p14:creationId xmlns:p14="http://schemas.microsoft.com/office/powerpoint/2010/main" val="214871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771" t="11670" r="29504"/>
          <a:stretch/>
        </p:blipFill>
        <p:spPr>
          <a:xfrm>
            <a:off x="-36512" y="1268760"/>
            <a:ext cx="4449031" cy="4423367"/>
          </a:xfrm>
          <a:prstGeom prst="rect">
            <a:avLst/>
          </a:prstGeom>
        </p:spPr>
      </p:pic>
      <p:pic>
        <p:nvPicPr>
          <p:cNvPr id="188431" name="图片 188430"/>
          <p:cNvPicPr>
            <a:picLocks noChangeAspect="1"/>
          </p:cNvPicPr>
          <p:nvPr/>
        </p:nvPicPr>
        <p:blipFill rotWithShape="1">
          <a:blip r:embed="rId3"/>
          <a:srcRect l="33951" t="21454" r="26756" b="12594"/>
          <a:stretch/>
        </p:blipFill>
        <p:spPr>
          <a:xfrm>
            <a:off x="4756157" y="1376593"/>
            <a:ext cx="4387843" cy="4140639"/>
          </a:xfrm>
          <a:prstGeom prst="rect">
            <a:avLst/>
          </a:prstGeom>
        </p:spPr>
      </p:pic>
      <p:sp>
        <p:nvSpPr>
          <p:cNvPr id="188432" name="右箭头 188431"/>
          <p:cNvSpPr/>
          <p:nvPr/>
        </p:nvSpPr>
        <p:spPr bwMode="auto">
          <a:xfrm>
            <a:off x="4142289" y="3135509"/>
            <a:ext cx="933767" cy="484093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Verdana" panose="020B0604030504040204" pitchFamily="34" charset="0"/>
              <a:ea typeface="宋体" panose="02010600030101010101" pitchFamily="2" charset="-122"/>
            </a:endParaRPr>
          </a:p>
        </p:txBody>
      </p:sp>
      <p:sp>
        <p:nvSpPr>
          <p:cNvPr id="5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6632"/>
            <a:ext cx="8229600" cy="764704"/>
          </a:xfrm>
        </p:spPr>
        <p:txBody>
          <a:bodyPr/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一、环境与人类的关系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F57D36F-E773-42C2-A8E7-8D6D8F940A5B}"/>
              </a:ext>
            </a:extLst>
          </p:cNvPr>
          <p:cNvSpPr txBox="1"/>
          <p:nvPr/>
        </p:nvSpPr>
        <p:spPr>
          <a:xfrm>
            <a:off x="391532" y="5743692"/>
            <a:ext cx="8435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随着物质文明的进步，人类逐渐不直接生活在自然环境中</a:t>
            </a:r>
          </a:p>
        </p:txBody>
      </p:sp>
    </p:spTree>
    <p:extLst>
      <p:ext uri="{BB962C8B-B14F-4D97-AF65-F5344CB8AC3E}">
        <p14:creationId xmlns:p14="http://schemas.microsoft.com/office/powerpoint/2010/main" val="3923397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5" name="Rectangle 3">
            <a:extLst>
              <a:ext uri="{FF2B5EF4-FFF2-40B4-BE49-F238E27FC236}">
                <a16:creationId xmlns:a16="http://schemas.microsoft.com/office/drawing/2014/main" id="{8D096325-9E41-43BD-9E20-9C85E2CA8AA5}"/>
              </a:ext>
            </a:extLst>
          </p:cNvPr>
          <p:cNvSpPr>
            <a:spLocks noGrp="1" noChangeArrowheads="1"/>
          </p:cNvSpPr>
          <p:nvPr>
            <p:ph sz="quarter" idx="13"/>
          </p:nvPr>
        </p:nvSpPr>
        <p:spPr>
          <a:xfrm>
            <a:off x="418654" y="1166018"/>
            <a:ext cx="8329810" cy="4525963"/>
          </a:xfrm>
        </p:spPr>
        <p:txBody>
          <a:bodyPr>
            <a:normAutofit/>
          </a:bodyPr>
          <a:lstStyle/>
          <a:p>
            <a:pPr marL="0" indent="0" eaLnBrk="1" fontAlgn="auto" hangingPunct="1">
              <a:lnSpc>
                <a:spcPct val="120000"/>
              </a:lnSpc>
              <a:spcAft>
                <a:spcPts val="0"/>
              </a:spcAft>
              <a:buClr>
                <a:schemeClr val="accent5"/>
              </a:buClr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生物种群失调（植物，动物，微生物）；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fontAlgn="auto" hangingPunct="1">
              <a:lnSpc>
                <a:spcPct val="120000"/>
              </a:lnSpc>
              <a:spcAft>
                <a:spcPts val="0"/>
              </a:spcAft>
              <a:buClr>
                <a:schemeClr val="accent5"/>
              </a:buClr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氧气（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O</a:t>
            </a:r>
            <a:r>
              <a:rPr lang="en-US" altLang="zh-CN" sz="2400" b="1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）含量下降（从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％迅速下降到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％）；二氧化碳（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</a:t>
            </a:r>
            <a:r>
              <a:rPr lang="en-US" altLang="zh-CN" sz="2400" b="1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）和二氧化氮（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</a:t>
            </a:r>
            <a:r>
              <a:rPr lang="en-US" altLang="zh-CN" sz="2400" b="1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）的含量上升；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eaLnBrk="1" fontAlgn="auto" hangingPunct="1">
              <a:lnSpc>
                <a:spcPct val="120000"/>
              </a:lnSpc>
              <a:spcAft>
                <a:spcPts val="0"/>
              </a:spcAft>
              <a:buClr>
                <a:schemeClr val="accent5"/>
              </a:buClr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大气和海水变酸，很多物种无法生存（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e.g.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珊瑚）；</a:t>
            </a:r>
          </a:p>
          <a:p>
            <a:pPr marL="0" indent="0" eaLnBrk="1" fontAlgn="auto" hangingPunct="1">
              <a:lnSpc>
                <a:spcPct val="120000"/>
              </a:lnSpc>
              <a:spcAft>
                <a:spcPts val="0"/>
              </a:spcAft>
              <a:buClr>
                <a:schemeClr val="accent5"/>
              </a:buClr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大部分脊椎动物死亡，所有的传粉昆虫死亡，靠花粉传播繁殖的植物也无法生存，大量微生物减少，枯枝败叶、动物尸体不能被分解；</a:t>
            </a:r>
          </a:p>
          <a:p>
            <a:pPr marL="0" indent="0" eaLnBrk="1" fontAlgn="auto" hangingPunct="1">
              <a:lnSpc>
                <a:spcPct val="120000"/>
              </a:lnSpc>
              <a:spcAft>
                <a:spcPts val="0"/>
              </a:spcAft>
              <a:buClr>
                <a:schemeClr val="accent5"/>
              </a:buClr>
              <a:defRPr/>
            </a:pP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降雨失控，水循环失调，人造沙漠变成了丛林和草地，沙漠中的原住民（动物、植物、微生物）无法生存。</a:t>
            </a:r>
          </a:p>
          <a:p>
            <a:pPr marL="0" indent="0" eaLnBrk="1" fontAlgn="auto" hangingPunct="1">
              <a:lnSpc>
                <a:spcPct val="120000"/>
              </a:lnSpc>
              <a:spcAft>
                <a:spcPts val="0"/>
              </a:spcAft>
              <a:buClr>
                <a:schemeClr val="accent5"/>
              </a:buClr>
              <a:defRPr/>
            </a:pP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299" name="Rectangle 3">
            <a:extLst>
              <a:ext uri="{FF2B5EF4-FFF2-40B4-BE49-F238E27FC236}">
                <a16:creationId xmlns:a16="http://schemas.microsoft.com/office/drawing/2014/main" id="{1AE38713-2966-4A21-A598-39DCBF25CB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4494" y="188640"/>
            <a:ext cx="8642350" cy="86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609600" indent="-609600">
              <a:spcBef>
                <a:spcPts val="1200"/>
              </a:spcBef>
              <a:buClr>
                <a:srgbClr val="5F5F5F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1pPr>
            <a:lvl2pPr marL="742950" indent="-28575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2pPr>
            <a:lvl3pPr marL="1143000" indent="-22860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3pPr>
            <a:lvl4pPr marL="1600200" indent="-22860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4pPr>
            <a:lvl5pPr marL="2057400" indent="-22860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</a:pPr>
            <a:r>
              <a:rPr lang="zh-CN" altLang="en-US" sz="36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生物圈二号失败的原因？</a:t>
            </a:r>
          </a:p>
          <a:p>
            <a:pPr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Char char="l"/>
            </a:pPr>
            <a:endParaRPr lang="zh-CN" altLang="en-US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spcBef>
                <a:spcPct val="20000"/>
              </a:spcBef>
              <a:buClr>
                <a:schemeClr val="accent1"/>
              </a:buClr>
              <a:buFont typeface="Wingdings" panose="05000000000000000000" pitchFamily="2" charset="2"/>
              <a:buNone/>
            </a:pPr>
            <a:endParaRPr lang="en-US" altLang="zh-CN" sz="36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4855DD1-6C43-4A20-9EEF-D49BDABD32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00" y="5698549"/>
            <a:ext cx="6840537" cy="461665"/>
          </a:xfrm>
          <a:prstGeom prst="rect">
            <a:avLst/>
          </a:prstGeom>
          <a:solidFill>
            <a:srgbClr val="00206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609600" indent="-609600">
              <a:spcBef>
                <a:spcPts val="1200"/>
              </a:spcBef>
              <a:buClr>
                <a:srgbClr val="5F5F5F"/>
              </a:buClr>
              <a:buFont typeface="Arial" panose="020B0604020202020204" pitchFamily="34" charset="0"/>
              <a:defRPr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1pPr>
            <a:lvl2pPr marL="742950" indent="-28575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2pPr>
            <a:lvl3pPr marL="1143000" indent="-22860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3pPr>
            <a:lvl4pPr marL="1600200" indent="-22860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4pPr>
            <a:lvl5pPr marL="2057400" indent="-228600">
              <a:spcBef>
                <a:spcPts val="6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Corbel" panose="020B0503020204020204" pitchFamily="34" charset="0"/>
                <a:ea typeface="华文楷体" panose="02010600040101010101" pitchFamily="2" charset="-122"/>
                <a:cs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zh-CN" altLang="en-US" sz="24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Wingdings 2" panose="05020102010507070707" pitchFamily="18" charset="2"/>
              </a:rPr>
              <a:t>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任一环节的问题都会导致整个生物圈</a:t>
            </a:r>
            <a:r>
              <a:rPr lang="en-US" altLang="zh-CN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rgbClr val="FFFF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号的崩溃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5" grpId="0" build="p"/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79512" y="881336"/>
            <a:ext cx="8964488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动植物种群数量的巨大变化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人工建设地面的飞速扩张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蓝天、碧水、净土   全面的污染防治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地球上主要的生态环境演变，早已成为了以人类为主体的人工环境的演变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似乎早已没有了耐以生存的自然环境，只有我们自己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我们要保护的，不仅仅是环境，而就是保护我们自己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我们要建设的，不仅仅是环境工程，而是建设我们人类的生态文明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16632"/>
            <a:ext cx="8229600" cy="764704"/>
          </a:xfrm>
        </p:spPr>
        <p:txBody>
          <a:bodyPr/>
          <a:lstStyle/>
          <a:p>
            <a:pPr algn="ctr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一、环境与人类的关系</a:t>
            </a:r>
          </a:p>
        </p:txBody>
      </p:sp>
    </p:spTree>
    <p:extLst>
      <p:ext uri="{BB962C8B-B14F-4D97-AF65-F5344CB8AC3E}">
        <p14:creationId xmlns:p14="http://schemas.microsoft.com/office/powerpoint/2010/main" val="1595629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evel">
  <a:themeElements>
    <a:clrScheme name="Level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Level">
      <a:majorFont>
        <a:latin typeface="Garamond"/>
        <a:ea typeface="宋体"/>
        <a:cs typeface=""/>
      </a:majorFont>
      <a:minorFont>
        <a:latin typeface="Verdana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CN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anose="020B060403050404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zh-CN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Verdana" panose="020B060403050404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Level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vel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vel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电转燃气：技术和商业模式</Template>
  <TotalTime>13108</TotalTime>
  <Words>2815</Words>
  <Application>Microsoft Office PowerPoint</Application>
  <PresentationFormat>全屏显示(4:3)</PresentationFormat>
  <Paragraphs>219</Paragraphs>
  <Slides>31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3" baseType="lpstr">
      <vt:lpstr>等线</vt:lpstr>
      <vt:lpstr>黑体</vt:lpstr>
      <vt:lpstr>华文楷体</vt:lpstr>
      <vt:lpstr>华文中宋</vt:lpstr>
      <vt:lpstr>隶书</vt:lpstr>
      <vt:lpstr>微软雅黑</vt:lpstr>
      <vt:lpstr>Arial</vt:lpstr>
      <vt:lpstr>Garamond</vt:lpstr>
      <vt:lpstr>Times New Roman</vt:lpstr>
      <vt:lpstr>Verdana</vt:lpstr>
      <vt:lpstr>Wingdings</vt:lpstr>
      <vt:lpstr>Level</vt:lpstr>
      <vt:lpstr>环境与生态文明</vt:lpstr>
      <vt:lpstr>内  容</vt:lpstr>
      <vt:lpstr>一、环境与人类的关系</vt:lpstr>
      <vt:lpstr>一、环境与人类的关系</vt:lpstr>
      <vt:lpstr>一、环境与人类的关系</vt:lpstr>
      <vt:lpstr>一、环境与人类的关系</vt:lpstr>
      <vt:lpstr>一、环境与人类的关系</vt:lpstr>
      <vt:lpstr>PowerPoint 演示文稿</vt:lpstr>
      <vt:lpstr>一、环境与人类的关系</vt:lpstr>
      <vt:lpstr>内  容</vt:lpstr>
      <vt:lpstr>二、环境问题</vt:lpstr>
      <vt:lpstr>近代历史上的环境公害事件</vt:lpstr>
      <vt:lpstr>PowerPoint 演示文稿</vt:lpstr>
      <vt:lpstr>PowerPoint 演示文稿</vt:lpstr>
      <vt:lpstr>PowerPoint 演示文稿</vt:lpstr>
      <vt:lpstr>当代著名环境公害事件</vt:lpstr>
      <vt:lpstr>我国环境公害事件</vt:lpstr>
      <vt:lpstr>全国大范围重度灰霾天气</vt:lpstr>
      <vt:lpstr>代表性环境著作</vt:lpstr>
      <vt:lpstr>历史上重要的环境国际会议</vt:lpstr>
      <vt:lpstr>PowerPoint 演示文稿</vt:lpstr>
      <vt:lpstr>PowerPoint 演示文稿</vt:lpstr>
      <vt:lpstr>内  容</vt:lpstr>
      <vt:lpstr>目的一、工程教育对知识和能力要求</vt:lpstr>
      <vt:lpstr>目的一、工程教育对知识和能力要求</vt:lpstr>
      <vt:lpstr>目的一、工程教育对知识和能力要求</vt:lpstr>
      <vt:lpstr>目的一、工程教育对知识和能力要求</vt:lpstr>
      <vt:lpstr>价值塑造、能力培养、知识传授“三位一体”的教育模式</vt:lpstr>
      <vt:lpstr>两山理论</vt:lpstr>
      <vt:lpstr>目的二、了解环境工程学科的基本内容</vt:lpstr>
      <vt:lpstr>PowerPoint 演示文稿</vt:lpstr>
    </vt:vector>
  </TitlesOfParts>
  <Company>hg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hg</dc:creator>
  <cp:lastModifiedBy>Xu Wu</cp:lastModifiedBy>
  <cp:revision>590</cp:revision>
  <cp:lastPrinted>1601-01-01T00:00:00Z</cp:lastPrinted>
  <dcterms:created xsi:type="dcterms:W3CDTF">2004-04-13T11:39:48Z</dcterms:created>
  <dcterms:modified xsi:type="dcterms:W3CDTF">2020-10-02T03:33:30Z</dcterms:modified>
</cp:coreProperties>
</file>

<file path=docProps/thumbnail.jpeg>
</file>